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304" r:id="rId3"/>
    <p:sldId id="340" r:id="rId4"/>
    <p:sldId id="341" r:id="rId5"/>
    <p:sldId id="342" r:id="rId6"/>
    <p:sldId id="305" r:id="rId7"/>
    <p:sldId id="307" r:id="rId8"/>
    <p:sldId id="308" r:id="rId9"/>
    <p:sldId id="309" r:id="rId10"/>
    <p:sldId id="310" r:id="rId11"/>
    <p:sldId id="311" r:id="rId12"/>
    <p:sldId id="312" r:id="rId13"/>
    <p:sldId id="327" r:id="rId14"/>
    <p:sldId id="313" r:id="rId15"/>
    <p:sldId id="314" r:id="rId16"/>
    <p:sldId id="315" r:id="rId17"/>
    <p:sldId id="316" r:id="rId18"/>
    <p:sldId id="328" r:id="rId19"/>
    <p:sldId id="330" r:id="rId20"/>
    <p:sldId id="329" r:id="rId21"/>
    <p:sldId id="334" r:id="rId22"/>
    <p:sldId id="335" r:id="rId23"/>
    <p:sldId id="336" r:id="rId24"/>
    <p:sldId id="318" r:id="rId25"/>
    <p:sldId id="337" r:id="rId26"/>
    <p:sldId id="338" r:id="rId27"/>
    <p:sldId id="319" r:id="rId28"/>
    <p:sldId id="343" r:id="rId29"/>
    <p:sldId id="344" r:id="rId30"/>
    <p:sldId id="345" r:id="rId31"/>
    <p:sldId id="346" r:id="rId32"/>
    <p:sldId id="347" r:id="rId33"/>
    <p:sldId id="351" r:id="rId34"/>
    <p:sldId id="317" r:id="rId35"/>
    <p:sldId id="331" r:id="rId36"/>
    <p:sldId id="339" r:id="rId37"/>
    <p:sldId id="321" r:id="rId38"/>
    <p:sldId id="349" r:id="rId39"/>
    <p:sldId id="352" r:id="rId40"/>
    <p:sldId id="350" r:id="rId41"/>
    <p:sldId id="322" r:id="rId42"/>
    <p:sldId id="323" r:id="rId43"/>
    <p:sldId id="320" r:id="rId44"/>
    <p:sldId id="353" r:id="rId45"/>
    <p:sldId id="354" r:id="rId46"/>
    <p:sldId id="325" r:id="rId47"/>
    <p:sldId id="326" r:id="rId48"/>
    <p:sldId id="306" r:id="rId49"/>
    <p:sldId id="290" r:id="rId50"/>
    <p:sldId id="332" r:id="rId51"/>
    <p:sldId id="348" r:id="rId52"/>
    <p:sldId id="333" r:id="rId53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C45"/>
    <a:srgbClr val="E84B26"/>
    <a:srgbClr val="8D1187"/>
    <a:srgbClr val="E62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30"/>
    <p:restoredTop sz="94664"/>
  </p:normalViewPr>
  <p:slideViewPr>
    <p:cSldViewPr snapToGrid="0" snapToObjects="1">
      <p:cViewPr>
        <p:scale>
          <a:sx n="100" d="100"/>
          <a:sy n="100" d="100"/>
        </p:scale>
        <p:origin x="17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28EB-C9C9-744E-ABE3-ADF243DDFC20}" type="datetimeFigureOut">
              <a:rPr lang="en-US" smtClean="0"/>
              <a:t>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7BC88-BB71-1C4F-862C-CBED3BA7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27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97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43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57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7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3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8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59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84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49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6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76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7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20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32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9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84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04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68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6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35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7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07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02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44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566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2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53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25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78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0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94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0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0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242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76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78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11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25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13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07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96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365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405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5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1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36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33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7BC88-BB71-1C4F-862C-CBED3BA7A8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12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4A66-3683-4F4E-A02A-483F72D1CB88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59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7B0B6-4A21-ED43-A796-12C3436768CD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9B43A-676B-594F-AA7B-4789F9FA115D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7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9BEE6-20CC-0742-9AD4-3F30E458B323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81500" y="6356351"/>
            <a:ext cx="381000" cy="365125"/>
          </a:xfrm>
        </p:spPr>
        <p:txBody>
          <a:bodyPr/>
          <a:lstStyle>
            <a:lvl1pPr algn="ctr">
              <a:defRPr/>
            </a:lvl1pPr>
          </a:lstStyle>
          <a:p>
            <a:fld id="{9EC07648-5E8E-4E41-8BB9-E38920FCCC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80-C26C-4842-990A-7B0DFFC2EC1C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1629E-294D-7A48-BCD0-0DE4CBBC496E}" type="datetime1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60B1-F4EA-654A-8DBD-0F4FB2F5FEE1}" type="datetime1">
              <a:rPr lang="en-US" smtClean="0"/>
              <a:t>1/29/21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0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28863-881F-3C47-A4FA-2AD88057FB83}" type="datetime1">
              <a:rPr lang="en-US" smtClean="0"/>
              <a:t>1/29/21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9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C897-7CF9-7F48-AA43-54068EF4237E}" type="datetime1">
              <a:rPr lang="en-US" smtClean="0"/>
              <a:t>1/29/21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D4CCD-0BDE-F54B-B12B-6B8308DA544A}" type="datetime1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B492-7A0D-F249-897C-88E995F50508}" type="datetime1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18" y="0"/>
            <a:ext cx="7886700" cy="8931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3222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73531-4424-7941-B909-44C9C4ED66F6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07648-5E8E-4E41-8BB9-E38920FCCC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98DC8F6-B768-6743-B565-FE131F68677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098" y="6324452"/>
            <a:ext cx="2945219" cy="499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33D04D9-3B50-844E-8FCC-ADEEC30EAC3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95805" y="6411429"/>
            <a:ext cx="2001359" cy="53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8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84B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84B26"/>
        </a:buClr>
        <a:buFont typeface="System Font Regular"/>
        <a:buChar char="▸"/>
        <a:defRPr sz="2800" kern="1200">
          <a:solidFill>
            <a:srgbClr val="032C4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Arial" panose="020B0604020202020204" pitchFamily="34" charset="0"/>
        <a:buChar char="•"/>
        <a:defRPr sz="2400" kern="1200">
          <a:solidFill>
            <a:srgbClr val="032C4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84B26"/>
        </a:buClr>
        <a:buFont typeface="System Font Regular"/>
        <a:buChar char="◦"/>
        <a:defRPr sz="2000" kern="1200">
          <a:solidFill>
            <a:srgbClr val="032C4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32C4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jpe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5.bin"/><Relationship Id="rId6" Type="http://schemas.openxmlformats.org/officeDocument/2006/relationships/image" Target="../media/image14.emf"/><Relationship Id="rId7" Type="http://schemas.openxmlformats.org/officeDocument/2006/relationships/image" Target="../media/image15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4.emf"/><Relationship Id="rId7" Type="http://schemas.openxmlformats.org/officeDocument/2006/relationships/image" Target="../media/image1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1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4.emf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6.jpeg"/><Relationship Id="rId5" Type="http://schemas.openxmlformats.org/officeDocument/2006/relationships/oleObject" Target="../embeddings/oleObject9.bin"/><Relationship Id="rId6" Type="http://schemas.openxmlformats.org/officeDocument/2006/relationships/image" Target="../media/image14.emf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370D0E-E32F-974F-870E-EEAC42341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26" y="641891"/>
            <a:ext cx="8766313" cy="1330381"/>
          </a:xfrm>
        </p:spPr>
        <p:txBody>
          <a:bodyPr>
            <a:noAutofit/>
          </a:bodyPr>
          <a:lstStyle/>
          <a:p>
            <a:pPr algn="l"/>
            <a:r>
              <a:rPr lang="en-US" sz="3800" dirty="0" smtClean="0"/>
              <a:t>Time Integration of Reacting Flows and Energy-Stable Hybrid Spatial </a:t>
            </a:r>
            <a:r>
              <a:rPr lang="en-US" sz="3800" dirty="0" err="1" smtClean="0"/>
              <a:t>Discretizations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968B75A-78D0-1D46-A5DD-1C32ADB97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122" y="5232903"/>
            <a:ext cx="6858000" cy="1017633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E84B26"/>
                </a:solidFill>
              </a:rPr>
              <a:t>Cory Mikida (AE)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r>
              <a:rPr lang="en-US" dirty="0" smtClean="0">
                <a:solidFill>
                  <a:srgbClr val="E84B26"/>
                </a:solidFill>
              </a:rPr>
              <a:t>Preliminary Exam (Thursday, February 25</a:t>
            </a:r>
            <a:r>
              <a:rPr lang="en-US" baseline="30000" dirty="0" smtClean="0">
                <a:solidFill>
                  <a:srgbClr val="E84B26"/>
                </a:solidFill>
              </a:rPr>
              <a:t>th</a:t>
            </a:r>
            <a:r>
              <a:rPr lang="en-US" dirty="0" smtClean="0">
                <a:solidFill>
                  <a:srgbClr val="E84B26"/>
                </a:solidFill>
              </a:rPr>
              <a:t>, 2021)</a:t>
            </a:r>
            <a:endParaRPr lang="en-US" dirty="0">
              <a:solidFill>
                <a:srgbClr val="E84B26"/>
              </a:solidFill>
            </a:endParaRPr>
          </a:p>
          <a:p>
            <a:pPr algn="r"/>
            <a:endParaRPr lang="en-US" dirty="0">
              <a:solidFill>
                <a:srgbClr val="E84B26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1988F6-476D-D843-8B8D-1D4D04B3CB08}"/>
              </a:ext>
            </a:extLst>
          </p:cNvPr>
          <p:cNvCxnSpPr/>
          <p:nvPr/>
        </p:nvCxnSpPr>
        <p:spPr>
          <a:xfrm>
            <a:off x="221816" y="2375673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EBF7B8C-A554-334B-A0C5-D4A404694954}"/>
              </a:ext>
            </a:extLst>
          </p:cNvPr>
          <p:cNvCxnSpPr>
            <a:cxnSpLocks/>
          </p:cNvCxnSpPr>
          <p:nvPr/>
        </p:nvCxnSpPr>
        <p:spPr>
          <a:xfrm>
            <a:off x="221816" y="4465982"/>
            <a:ext cx="8567531" cy="0"/>
          </a:xfrm>
          <a:prstGeom prst="line">
            <a:avLst/>
          </a:prstGeom>
          <a:ln>
            <a:solidFill>
              <a:srgbClr val="032C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14" y="2448505"/>
            <a:ext cx="1951125" cy="1940404"/>
          </a:xfrm>
          <a:prstGeom prst="rect">
            <a:avLst/>
          </a:prstGeom>
        </p:spPr>
      </p:pic>
      <p:pic>
        <p:nvPicPr>
          <p:cNvPr id="10" name="Picture 2" descr="http://ceesd.ncsa.illinois.edu/wp-content/uploads/2020/08/combus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7" y="2509069"/>
            <a:ext cx="44767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linois Fighting Illini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7" y="2431999"/>
            <a:ext cx="1365684" cy="19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77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Potential impact: challenge existing state-of-the-art for CFD simulation of reacting flows -&gt; produce faster and more accurate turnaround for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r>
              <a:rPr lang="en-US" sz="2000" dirty="0" smtClean="0"/>
              <a:t>Combustion for propulsion: scramjets/ramjets</a:t>
            </a:r>
          </a:p>
          <a:p>
            <a:pPr lvl="1"/>
            <a:r>
              <a:rPr lang="en-US" sz="2000" dirty="0" smtClean="0"/>
              <a:t>Problems in atmospheric sciences -&gt; climate concerns</a:t>
            </a:r>
          </a:p>
          <a:p>
            <a:pPr lvl="1"/>
            <a:r>
              <a:rPr lang="en-US" sz="2000" dirty="0" smtClean="0"/>
              <a:t>Furnaces/residential heating -&gt; energy efficiency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The Topic/Problem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smtClean="0"/>
              <a:t>mission statement: develop </a:t>
            </a:r>
            <a:r>
              <a:rPr lang="en-US" sz="2400" dirty="0" smtClean="0"/>
              <a:t>efficient, accurate</a:t>
            </a:r>
            <a:r>
              <a:rPr lang="en-US" sz="2400" dirty="0" smtClean="0"/>
              <a:t>, and </a:t>
            </a:r>
            <a:r>
              <a:rPr lang="en-US" sz="2400" dirty="0" smtClean="0"/>
              <a:t>stable</a:t>
            </a:r>
            <a:r>
              <a:rPr lang="en-US" sz="2400" dirty="0" smtClean="0"/>
              <a:t> time </a:t>
            </a:r>
            <a:r>
              <a:rPr lang="en-US" sz="2400" dirty="0" smtClean="0"/>
              <a:t>integration schemes for </a:t>
            </a:r>
            <a:r>
              <a:rPr lang="en-US" sz="2400" b="1" dirty="0" smtClean="0"/>
              <a:t>reacting </a:t>
            </a:r>
            <a:r>
              <a:rPr lang="en-US" sz="2400" b="1" dirty="0" smtClean="0"/>
              <a:t>flows</a:t>
            </a:r>
          </a:p>
          <a:p>
            <a:pPr lvl="1"/>
            <a:r>
              <a:rPr lang="en-US" sz="2000" b="1" dirty="0"/>
              <a:t>Efficient: </a:t>
            </a:r>
            <a:r>
              <a:rPr lang="en-US" sz="2000" dirty="0"/>
              <a:t>splitting of timescales via </a:t>
            </a:r>
            <a:r>
              <a:rPr lang="en-US" sz="2000" dirty="0" smtClean="0"/>
              <a:t>multi-rate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Accurate and Stable: </a:t>
            </a:r>
            <a:r>
              <a:rPr lang="en-US" sz="2000" dirty="0" smtClean="0"/>
              <a:t>high-order temporal resolution</a:t>
            </a:r>
            <a:r>
              <a:rPr lang="en-US" sz="2000" dirty="0"/>
              <a:t>, with </a:t>
            </a:r>
            <a:r>
              <a:rPr lang="en-US" sz="2000" i="1" dirty="0"/>
              <a:t>flexibility</a:t>
            </a:r>
            <a:r>
              <a:rPr lang="en-US" sz="2000" dirty="0"/>
              <a:t> to advance separate components implicitly or </a:t>
            </a:r>
            <a:r>
              <a:rPr lang="en-US" sz="2000" dirty="0" smtClean="0"/>
              <a:t>explicitly, as well as </a:t>
            </a:r>
            <a:r>
              <a:rPr lang="en-US" sz="2000" i="1" dirty="0" err="1" smtClean="0"/>
              <a:t>adaptivity</a:t>
            </a:r>
            <a:r>
              <a:rPr lang="en-US" sz="2000" dirty="0" smtClean="0"/>
              <a:t> introduced via local error-informed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control</a:t>
            </a:r>
          </a:p>
          <a:p>
            <a:r>
              <a:rPr lang="en-US" sz="2400" dirty="0" smtClean="0"/>
              <a:t>Gauging efficacy: comparison with existing methods, stress-testing with appropriately stiff demonstrative problems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Navier</a:t>
            </a:r>
            <a:r>
              <a:rPr lang="en-US" sz="2400" dirty="0" smtClean="0"/>
              <a:t>-Stokes equations with added equations for mass fraction evolution, as well as pressure/temperature evolution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762500" y="1945822"/>
            <a:ext cx="3464617" cy="4410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In these equations:</a:t>
            </a:r>
          </a:p>
          <a:p>
            <a:r>
              <a:rPr lang="en-US" sz="1700" dirty="0" smtClean="0"/>
              <a:t>𝜌 = density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i</a:t>
            </a:r>
            <a:r>
              <a:rPr lang="en-US" sz="1700" dirty="0" smtClean="0"/>
              <a:t> = velocity in </a:t>
            </a:r>
            <a:r>
              <a:rPr lang="en-US" sz="1700" dirty="0" err="1" smtClean="0"/>
              <a:t>ith</a:t>
            </a:r>
            <a:r>
              <a:rPr lang="en-US" sz="1700" dirty="0" smtClean="0"/>
              <a:t> direction</a:t>
            </a:r>
          </a:p>
          <a:p>
            <a:r>
              <a:rPr lang="en-US" sz="1700" dirty="0" smtClean="0"/>
              <a:t>𝛿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</a:t>
            </a:r>
            <a:r>
              <a:rPr lang="en-US" sz="1700" dirty="0" err="1" smtClean="0"/>
              <a:t>Kronecker</a:t>
            </a:r>
            <a:r>
              <a:rPr lang="en-US" sz="1700" dirty="0" smtClean="0"/>
              <a:t> delta</a:t>
            </a:r>
          </a:p>
          <a:p>
            <a:r>
              <a:rPr lang="en-US" sz="1700" dirty="0" smtClean="0"/>
              <a:t>𝜏</a:t>
            </a:r>
            <a:r>
              <a:rPr lang="en-US" sz="1700" baseline="-25000" dirty="0" err="1" smtClean="0"/>
              <a:t>ij</a:t>
            </a:r>
            <a:r>
              <a:rPr lang="en-US" sz="1700" dirty="0" smtClean="0"/>
              <a:t> = fluid stress tensor</a:t>
            </a:r>
          </a:p>
          <a:p>
            <a:r>
              <a:rPr lang="en-US" sz="1700" dirty="0" smtClean="0"/>
              <a:t>E = total energy</a:t>
            </a:r>
          </a:p>
          <a:p>
            <a:r>
              <a:rPr lang="en-US" sz="1700" dirty="0" smtClean="0"/>
              <a:t>T = temperature</a:t>
            </a:r>
          </a:p>
          <a:p>
            <a:r>
              <a:rPr lang="en-US" sz="1700" dirty="0" smtClean="0"/>
              <a:t>P = pressure</a:t>
            </a:r>
          </a:p>
          <a:p>
            <a:r>
              <a:rPr lang="en-US" sz="1700" dirty="0" smtClean="0"/>
              <a:t>q = heat flux</a:t>
            </a:r>
          </a:p>
          <a:p>
            <a:r>
              <a:rPr lang="en-US" sz="1700" dirty="0" err="1" smtClean="0"/>
              <a:t>W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molecular weight of kth species</a:t>
            </a:r>
          </a:p>
          <a:p>
            <a:r>
              <a:rPr lang="en-US" sz="1700" dirty="0" err="1" smtClean="0"/>
              <a:t>ὠ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 = production rate of kth species</a:t>
            </a:r>
          </a:p>
          <a:p>
            <a:r>
              <a:rPr lang="en-US" sz="1700" dirty="0" smtClean="0"/>
              <a:t>R = gas constant</a:t>
            </a:r>
          </a:p>
          <a:p>
            <a:r>
              <a:rPr lang="en-US" sz="1700" dirty="0" smtClean="0"/>
              <a:t>n = number of moles of gas</a:t>
            </a:r>
          </a:p>
          <a:p>
            <a:r>
              <a:rPr lang="en-US" sz="1700" dirty="0" smtClean="0"/>
              <a:t>[C]</a:t>
            </a:r>
            <a:r>
              <a:rPr lang="en-US" sz="1700" baseline="-25000" dirty="0" smtClean="0"/>
              <a:t>k</a:t>
            </a:r>
            <a:r>
              <a:rPr lang="en-US" sz="1700" dirty="0" smtClean="0"/>
              <a:t> = concentration of kth species</a:t>
            </a:r>
          </a:p>
          <a:p>
            <a:r>
              <a:rPr lang="en-US" sz="1700" dirty="0" err="1" smtClean="0"/>
              <a:t>C</a:t>
            </a:r>
            <a:r>
              <a:rPr lang="en-US" sz="1700" baseline="-25000" dirty="0" err="1" smtClean="0"/>
              <a:t>v,k</a:t>
            </a:r>
            <a:r>
              <a:rPr lang="en-US" sz="1700" dirty="0" smtClean="0"/>
              <a:t> = specific heat at constant volume of kth species</a:t>
            </a:r>
          </a:p>
          <a:p>
            <a:r>
              <a:rPr lang="en-US" sz="1700" dirty="0" err="1" smtClean="0"/>
              <a:t>U</a:t>
            </a:r>
            <a:r>
              <a:rPr lang="en-US" sz="1700" baseline="-25000" dirty="0" err="1" smtClean="0"/>
              <a:t>k</a:t>
            </a:r>
            <a:r>
              <a:rPr lang="en-US" sz="1700" dirty="0" smtClean="0"/>
              <a:t>(T) = internal energy of kth species at temperature 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6730305" y="2128384"/>
            <a:ext cx="2500808" cy="4410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/>
              <a:t>Y</a:t>
            </a:r>
            <a:r>
              <a:rPr lang="en-US" sz="1200" baseline="-25000" dirty="0" err="1" smtClean="0"/>
              <a:t>k</a:t>
            </a:r>
            <a:r>
              <a:rPr lang="en-US" sz="1200" dirty="0" smtClean="0"/>
              <a:t> = mass fraction of kth species</a:t>
            </a:r>
          </a:p>
          <a:p>
            <a:r>
              <a:rPr lang="en-US" sz="1200" dirty="0" smtClean="0"/>
              <a:t>𝜑</a:t>
            </a:r>
            <a:r>
              <a:rPr lang="en-US" sz="1200" baseline="-25000" dirty="0" err="1" smtClean="0"/>
              <a:t>ki</a:t>
            </a:r>
            <a:r>
              <a:rPr lang="en-US" sz="1200" dirty="0" smtClean="0"/>
              <a:t> = diffusion flux of kth species</a:t>
            </a:r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Governing Equations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Primary stiffness contribution is of course from the mass fraction evolution equations – in particular </a:t>
            </a:r>
            <a:r>
              <a:rPr lang="en-US" sz="2400" smtClean="0"/>
              <a:t>our focus is on RHS</a:t>
            </a:r>
            <a:endParaRPr lang="en-US" sz="24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4929979" y="1942193"/>
            <a:ext cx="3694510" cy="424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Pressure and temperature updates typically come from energy relation/EOS:</a:t>
            </a:r>
          </a:p>
          <a:p>
            <a:endParaRPr lang="en-US" sz="2400" dirty="0"/>
          </a:p>
          <a:p>
            <a:r>
              <a:rPr lang="en-US" sz="2400" dirty="0" smtClean="0"/>
              <a:t>For now, we instead adopt time rate of changes for these quantities based on operator-splitting approach (constant internal energy/volume in reaction </a:t>
            </a:r>
            <a:r>
              <a:rPr lang="en-US" sz="2400" dirty="0" err="1" smtClean="0"/>
              <a:t>substep</a:t>
            </a:r>
            <a:r>
              <a:rPr lang="en-US" sz="2400" dirty="0" smtClean="0"/>
              <a:t>)</a:t>
            </a:r>
            <a:endParaRPr lang="en-US" sz="24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74" y="3029983"/>
            <a:ext cx="1681853" cy="467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8744" y="4318000"/>
            <a:ext cx="2912756" cy="1368789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65600" y="3911601"/>
            <a:ext cx="573883" cy="3175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Thermodynamic Quantities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Various thermodynamic quantities for gas mixtures: NASA 9-coefficient polynomial characterization</a:t>
            </a:r>
          </a:p>
          <a:p>
            <a:pPr lvl="1"/>
            <a:r>
              <a:rPr lang="en-US" sz="2000" dirty="0" smtClean="0"/>
              <a:t>Unlike NASA7, supports arbitrary number of temperature regions</a:t>
            </a:r>
          </a:p>
          <a:p>
            <a:pPr lvl="1"/>
            <a:r>
              <a:rPr lang="en-US" sz="2000" dirty="0" smtClean="0"/>
              <a:t>More accurate in cases with </a:t>
            </a:r>
            <a:r>
              <a:rPr lang="en-US" sz="2000" b="1" dirty="0" smtClean="0"/>
              <a:t>large temperature variation</a:t>
            </a:r>
          </a:p>
          <a:p>
            <a:r>
              <a:rPr lang="en-US" sz="2400" dirty="0" smtClean="0"/>
              <a:t>Used to produce per-species descriptions of internal energy and specific heats at constant volume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Totals for mixtures can be obtained using these quantities in conjunction with species concentrations</a:t>
            </a: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62" y="3505854"/>
            <a:ext cx="6030089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Mass Diffusion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Mass diffusion: mixture-averaged model with correction term for mass conservation</a:t>
            </a:r>
          </a:p>
          <a:p>
            <a:r>
              <a:rPr lang="en-US" sz="2400" dirty="0" err="1" smtClean="0"/>
              <a:t>X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: mole fraction of species k, W: mean molecular weight, </a:t>
            </a:r>
            <a:r>
              <a:rPr lang="en-US" sz="2400" dirty="0" err="1" smtClean="0"/>
              <a:t>D</a:t>
            </a:r>
            <a:r>
              <a:rPr lang="en-US" sz="2400" baseline="-25000" dirty="0" err="1" smtClean="0"/>
              <a:t>k,m</a:t>
            </a:r>
            <a:r>
              <a:rPr lang="en-US" sz="2400" dirty="0" smtClean="0"/>
              <a:t>: binary diffusivity coefficient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How stiff is this relative to the species production rates?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98" y="2771023"/>
            <a:ext cx="1997204" cy="54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84" y="3408132"/>
            <a:ext cx="2504231" cy="804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95" y="4191145"/>
            <a:ext cx="212140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Species Production Rates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Species production rates: Arrhenius rates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7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</a:t>
            </a:r>
            <a:r>
              <a:rPr lang="en-US" sz="2000" b="1" dirty="0" err="1" smtClean="0"/>
              <a:t>Bashforth</a:t>
            </a:r>
            <a:r>
              <a:rPr lang="en-US" sz="2000" dirty="0" smtClean="0"/>
              <a:t>: 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</a:t>
            </a:r>
            <a:r>
              <a:rPr lang="en-US" sz="2000" dirty="0" smtClean="0"/>
              <a:t>interpolation (explicit)</a:t>
            </a:r>
            <a:endParaRPr lang="en-US" sz="2000" dirty="0" smtClean="0"/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3012665" y="4488031"/>
            <a:ext cx="3446016" cy="1941701"/>
            <a:chOff x="5240784" y="4248383"/>
            <a:chExt cx="3446016" cy="1941701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77980" y="4248383"/>
              <a:ext cx="14598" cy="1708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240784" y="5956496"/>
              <a:ext cx="34460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5401365" y="4612640"/>
              <a:ext cx="2654208" cy="1577444"/>
            </a:xfrm>
            <a:custGeom>
              <a:avLst/>
              <a:gdLst>
                <a:gd name="connsiteX0" fmla="*/ 0 w 2654208"/>
                <a:gd name="connsiteY0" fmla="*/ 1577444 h 1577444"/>
                <a:gd name="connsiteX1" fmla="*/ 262769 w 2654208"/>
                <a:gd name="connsiteY1" fmla="*/ 789084 h 1577444"/>
                <a:gd name="connsiteX2" fmla="*/ 759111 w 2654208"/>
                <a:gd name="connsiteY2" fmla="*/ 482500 h 1577444"/>
                <a:gd name="connsiteX3" fmla="*/ 1489025 w 2654208"/>
                <a:gd name="connsiteY3" fmla="*/ 891279 h 1577444"/>
                <a:gd name="connsiteX4" fmla="*/ 2204341 w 2654208"/>
                <a:gd name="connsiteY4" fmla="*/ 643092 h 1577444"/>
                <a:gd name="connsiteX5" fmla="*/ 2598495 w 2654208"/>
                <a:gd name="connsiteY5" fmla="*/ 102919 h 1577444"/>
                <a:gd name="connsiteX6" fmla="*/ 2642289 w 2654208"/>
                <a:gd name="connsiteY6" fmla="*/ 725 h 157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4208" h="1577444">
                  <a:moveTo>
                    <a:pt x="0" y="1577444"/>
                  </a:moveTo>
                  <a:cubicBezTo>
                    <a:pt x="68125" y="1274509"/>
                    <a:pt x="136251" y="971575"/>
                    <a:pt x="262769" y="789084"/>
                  </a:cubicBezTo>
                  <a:cubicBezTo>
                    <a:pt x="389287" y="606593"/>
                    <a:pt x="554735" y="465468"/>
                    <a:pt x="759111" y="482500"/>
                  </a:cubicBezTo>
                  <a:cubicBezTo>
                    <a:pt x="963487" y="499532"/>
                    <a:pt x="1248153" y="864514"/>
                    <a:pt x="1489025" y="891279"/>
                  </a:cubicBezTo>
                  <a:cubicBezTo>
                    <a:pt x="1729897" y="918044"/>
                    <a:pt x="2019429" y="774485"/>
                    <a:pt x="2204341" y="643092"/>
                  </a:cubicBezTo>
                  <a:cubicBezTo>
                    <a:pt x="2389253" y="511699"/>
                    <a:pt x="2525504" y="209980"/>
                    <a:pt x="2598495" y="102919"/>
                  </a:cubicBezTo>
                  <a:cubicBezTo>
                    <a:pt x="2671486" y="-4142"/>
                    <a:pt x="2656887" y="-1709"/>
                    <a:pt x="2642289" y="725"/>
                  </a:cubicBezTo>
                </a:path>
              </a:pathLst>
            </a:cu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53071" y="566675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084888" y="50381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907340" y="5444504"/>
              <a:ext cx="141279" cy="1434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972300" y="4660900"/>
              <a:ext cx="1073150" cy="1301750"/>
            </a:xfrm>
            <a:custGeom>
              <a:avLst/>
              <a:gdLst>
                <a:gd name="connsiteX0" fmla="*/ 0 w 1073150"/>
                <a:gd name="connsiteY0" fmla="*/ 838200 h 1301750"/>
                <a:gd name="connsiteX1" fmla="*/ 209550 w 1073150"/>
                <a:gd name="connsiteY1" fmla="*/ 812800 h 1301750"/>
                <a:gd name="connsiteX2" fmla="*/ 406400 w 1073150"/>
                <a:gd name="connsiteY2" fmla="*/ 730250 h 1301750"/>
                <a:gd name="connsiteX3" fmla="*/ 565150 w 1073150"/>
                <a:gd name="connsiteY3" fmla="*/ 635000 h 1301750"/>
                <a:gd name="connsiteX4" fmla="*/ 673100 w 1073150"/>
                <a:gd name="connsiteY4" fmla="*/ 571500 h 1301750"/>
                <a:gd name="connsiteX5" fmla="*/ 736600 w 1073150"/>
                <a:gd name="connsiteY5" fmla="*/ 508000 h 1301750"/>
                <a:gd name="connsiteX6" fmla="*/ 800100 w 1073150"/>
                <a:gd name="connsiteY6" fmla="*/ 419100 h 1301750"/>
                <a:gd name="connsiteX7" fmla="*/ 857250 w 1073150"/>
                <a:gd name="connsiteY7" fmla="*/ 349250 h 1301750"/>
                <a:gd name="connsiteX8" fmla="*/ 908050 w 1073150"/>
                <a:gd name="connsiteY8" fmla="*/ 266700 h 1301750"/>
                <a:gd name="connsiteX9" fmla="*/ 971550 w 1073150"/>
                <a:gd name="connsiteY9" fmla="*/ 171450 h 1301750"/>
                <a:gd name="connsiteX10" fmla="*/ 1009650 w 1073150"/>
                <a:gd name="connsiteY10" fmla="*/ 76200 h 1301750"/>
                <a:gd name="connsiteX11" fmla="*/ 1073150 w 1073150"/>
                <a:gd name="connsiteY11" fmla="*/ 0 h 1301750"/>
                <a:gd name="connsiteX12" fmla="*/ 1054100 w 1073150"/>
                <a:gd name="connsiteY12" fmla="*/ 1295400 h 1301750"/>
                <a:gd name="connsiteX13" fmla="*/ 6350 w 1073150"/>
                <a:gd name="connsiteY13" fmla="*/ 1301750 h 1301750"/>
                <a:gd name="connsiteX14" fmla="*/ 0 w 1073150"/>
                <a:gd name="connsiteY14" fmla="*/ 838200 h 130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73150" h="1301750">
                  <a:moveTo>
                    <a:pt x="0" y="838200"/>
                  </a:moveTo>
                  <a:lnTo>
                    <a:pt x="209550" y="812800"/>
                  </a:lnTo>
                  <a:lnTo>
                    <a:pt x="406400" y="730250"/>
                  </a:lnTo>
                  <a:lnTo>
                    <a:pt x="565150" y="635000"/>
                  </a:lnTo>
                  <a:lnTo>
                    <a:pt x="673100" y="571500"/>
                  </a:lnTo>
                  <a:lnTo>
                    <a:pt x="736600" y="508000"/>
                  </a:lnTo>
                  <a:lnTo>
                    <a:pt x="800100" y="419100"/>
                  </a:lnTo>
                  <a:lnTo>
                    <a:pt x="857250" y="349250"/>
                  </a:lnTo>
                  <a:lnTo>
                    <a:pt x="908050" y="266700"/>
                  </a:lnTo>
                  <a:lnTo>
                    <a:pt x="971550" y="171450"/>
                  </a:lnTo>
                  <a:lnTo>
                    <a:pt x="1009650" y="76200"/>
                  </a:lnTo>
                  <a:lnTo>
                    <a:pt x="1073150" y="0"/>
                  </a:lnTo>
                  <a:lnTo>
                    <a:pt x="1054100" y="1295400"/>
                  </a:lnTo>
                  <a:lnTo>
                    <a:pt x="6350" y="1301750"/>
                  </a:lnTo>
                  <a:cubicBezTo>
                    <a:pt x="8467" y="1145117"/>
                    <a:pt x="10583" y="988483"/>
                    <a:pt x="0" y="838200"/>
                  </a:cubicBezTo>
                  <a:close/>
                </a:path>
              </a:pathLst>
            </a:custGeom>
            <a:solidFill>
              <a:schemeClr val="accent1">
                <a:alpha val="3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26100" y="4807271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solidFill>
                    <a:schemeClr val="tx1">
                      <a:lumMod val="50000"/>
                    </a:schemeClr>
                  </a:solidFill>
                </a:rPr>
                <a:t>ã</a:t>
              </a:r>
              <a:endParaRPr lang="en-US" sz="2400" i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7366000" y="5361940"/>
            <a:ext cx="546100" cy="600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" name="Equation" r:id="rId5" imgW="254000" imgH="279400" progId="Equation.3">
                    <p:embed/>
                  </p:oleObj>
                </mc:Choice>
                <mc:Fallback>
                  <p:oleObj name="Equation" r:id="rId5" imgW="2540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66000" y="5361940"/>
                          <a:ext cx="546100" cy="600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8442"/>
              </p:ext>
            </p:extLst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6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Solve </a:t>
            </a:r>
            <a:r>
              <a:rPr lang="en-US" sz="2400" i="1" dirty="0" smtClean="0"/>
              <a:t>y’ = a(</a:t>
            </a:r>
            <a:r>
              <a:rPr lang="en-US" sz="2400" i="1" dirty="0" err="1" smtClean="0"/>
              <a:t>t,y</a:t>
            </a:r>
            <a:r>
              <a:rPr lang="en-US" sz="2400" i="1" dirty="0" smtClean="0"/>
              <a:t>)</a:t>
            </a:r>
            <a:r>
              <a:rPr lang="en-US" sz="2400" dirty="0" smtClean="0"/>
              <a:t>…split into fast/slow terms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Multi-step methods: construct an approximation of </a:t>
            </a:r>
            <a:r>
              <a:rPr lang="en-US" sz="2400" i="1" dirty="0" smtClean="0"/>
              <a:t>a,</a:t>
            </a:r>
            <a:r>
              <a:rPr lang="en-US" sz="2400" i="1" dirty="0"/>
              <a:t> </a:t>
            </a:r>
            <a:r>
              <a:rPr lang="en-US" sz="2400" i="1" dirty="0" smtClean="0"/>
              <a:t>ã </a:t>
            </a:r>
            <a:r>
              <a:rPr lang="en-US" sz="2400" dirty="0" smtClean="0"/>
              <a:t>based on history of past values </a:t>
            </a:r>
          </a:p>
          <a:p>
            <a:pPr lvl="1"/>
            <a:r>
              <a:rPr lang="en-US" sz="2000" b="1" dirty="0" smtClean="0"/>
              <a:t>Adams-Moulton</a:t>
            </a:r>
            <a:r>
              <a:rPr lang="en-US" sz="2000" dirty="0" smtClean="0"/>
              <a:t>: </a:t>
            </a:r>
            <a:r>
              <a:rPr lang="en-US" sz="2000" dirty="0" smtClean="0"/>
              <a:t>construct </a:t>
            </a:r>
            <a:r>
              <a:rPr lang="en-US" sz="2000" i="1" dirty="0" smtClean="0"/>
              <a:t>ã </a:t>
            </a:r>
            <a:r>
              <a:rPr lang="en-US" sz="2000" dirty="0" smtClean="0"/>
              <a:t>using</a:t>
            </a:r>
            <a:r>
              <a:rPr lang="en-US" sz="2000" i="1" dirty="0" smtClean="0"/>
              <a:t> </a:t>
            </a:r>
            <a:r>
              <a:rPr lang="en-US" sz="2000" dirty="0" smtClean="0"/>
              <a:t>polynomial </a:t>
            </a:r>
            <a:r>
              <a:rPr lang="en-US" sz="2000" dirty="0" smtClean="0"/>
              <a:t>interpolation (implicit)</a:t>
            </a:r>
            <a:endParaRPr lang="en-US" sz="2000" dirty="0" smtClean="0"/>
          </a:p>
          <a:p>
            <a:pPr lvl="1"/>
            <a:r>
              <a:rPr lang="en-US" sz="2000" dirty="0" smtClean="0"/>
              <a:t>For multi-rate: each </a:t>
            </a:r>
            <a:r>
              <a:rPr lang="en-US" sz="2000" i="1" dirty="0" smtClean="0"/>
              <a:t>a </a:t>
            </a:r>
            <a:r>
              <a:rPr lang="en-US" sz="2000" dirty="0" smtClean="0"/>
              <a:t>term in RHS has its own history, speed of evolution</a:t>
            </a:r>
          </a:p>
          <a:p>
            <a:r>
              <a:rPr lang="en-US" sz="2400" i="1" dirty="0" smtClean="0"/>
              <a:t>y</a:t>
            </a:r>
            <a:r>
              <a:rPr lang="en-US" sz="2400" i="1" baseline="-25000" dirty="0" smtClean="0"/>
              <a:t>n+1</a:t>
            </a:r>
            <a:r>
              <a:rPr lang="en-US" sz="2400" dirty="0"/>
              <a:t> </a:t>
            </a:r>
            <a:r>
              <a:rPr lang="en-US" sz="2400" dirty="0" smtClean="0"/>
              <a:t>obtained by integrating </a:t>
            </a:r>
            <a:r>
              <a:rPr lang="en-US" sz="2400" i="1" dirty="0" smtClean="0"/>
              <a:t>ã</a:t>
            </a:r>
            <a:endParaRPr lang="en-US" sz="2400" i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749861" y="4488031"/>
            <a:ext cx="14598" cy="1708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12665" y="6196144"/>
            <a:ext cx="3446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173246" y="4852288"/>
            <a:ext cx="2654208" cy="1577444"/>
          </a:xfrm>
          <a:custGeom>
            <a:avLst/>
            <a:gdLst>
              <a:gd name="connsiteX0" fmla="*/ 0 w 2654208"/>
              <a:gd name="connsiteY0" fmla="*/ 1577444 h 1577444"/>
              <a:gd name="connsiteX1" fmla="*/ 262769 w 2654208"/>
              <a:gd name="connsiteY1" fmla="*/ 789084 h 1577444"/>
              <a:gd name="connsiteX2" fmla="*/ 759111 w 2654208"/>
              <a:gd name="connsiteY2" fmla="*/ 482500 h 1577444"/>
              <a:gd name="connsiteX3" fmla="*/ 1489025 w 2654208"/>
              <a:gd name="connsiteY3" fmla="*/ 891279 h 1577444"/>
              <a:gd name="connsiteX4" fmla="*/ 2204341 w 2654208"/>
              <a:gd name="connsiteY4" fmla="*/ 643092 h 1577444"/>
              <a:gd name="connsiteX5" fmla="*/ 2598495 w 2654208"/>
              <a:gd name="connsiteY5" fmla="*/ 102919 h 1577444"/>
              <a:gd name="connsiteX6" fmla="*/ 2642289 w 2654208"/>
              <a:gd name="connsiteY6" fmla="*/ 725 h 157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208" h="1577444">
                <a:moveTo>
                  <a:pt x="0" y="1577444"/>
                </a:moveTo>
                <a:cubicBezTo>
                  <a:pt x="68125" y="1274509"/>
                  <a:pt x="136251" y="971575"/>
                  <a:pt x="262769" y="789084"/>
                </a:cubicBezTo>
                <a:cubicBezTo>
                  <a:pt x="389287" y="606593"/>
                  <a:pt x="554735" y="465468"/>
                  <a:pt x="759111" y="482500"/>
                </a:cubicBezTo>
                <a:cubicBezTo>
                  <a:pt x="963487" y="499532"/>
                  <a:pt x="1248153" y="864514"/>
                  <a:pt x="1489025" y="891279"/>
                </a:cubicBezTo>
                <a:cubicBezTo>
                  <a:pt x="1729897" y="918044"/>
                  <a:pt x="2019429" y="774485"/>
                  <a:pt x="2204341" y="643092"/>
                </a:cubicBezTo>
                <a:cubicBezTo>
                  <a:pt x="2389253" y="511699"/>
                  <a:pt x="2525504" y="209980"/>
                  <a:pt x="2598495" y="102919"/>
                </a:cubicBezTo>
                <a:cubicBezTo>
                  <a:pt x="2671486" y="-4142"/>
                  <a:pt x="2656887" y="-1709"/>
                  <a:pt x="2642289" y="725"/>
                </a:cubicBezTo>
              </a:path>
            </a:pathLst>
          </a:cu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51135" y="4797351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56769" y="52777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79221" y="5684152"/>
            <a:ext cx="141279" cy="1434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744181" y="4900548"/>
            <a:ext cx="1073150" cy="1301750"/>
          </a:xfrm>
          <a:custGeom>
            <a:avLst/>
            <a:gdLst>
              <a:gd name="connsiteX0" fmla="*/ 0 w 1073150"/>
              <a:gd name="connsiteY0" fmla="*/ 838200 h 1301750"/>
              <a:gd name="connsiteX1" fmla="*/ 209550 w 1073150"/>
              <a:gd name="connsiteY1" fmla="*/ 812800 h 1301750"/>
              <a:gd name="connsiteX2" fmla="*/ 406400 w 1073150"/>
              <a:gd name="connsiteY2" fmla="*/ 730250 h 1301750"/>
              <a:gd name="connsiteX3" fmla="*/ 565150 w 1073150"/>
              <a:gd name="connsiteY3" fmla="*/ 635000 h 1301750"/>
              <a:gd name="connsiteX4" fmla="*/ 673100 w 1073150"/>
              <a:gd name="connsiteY4" fmla="*/ 571500 h 1301750"/>
              <a:gd name="connsiteX5" fmla="*/ 736600 w 1073150"/>
              <a:gd name="connsiteY5" fmla="*/ 508000 h 1301750"/>
              <a:gd name="connsiteX6" fmla="*/ 800100 w 1073150"/>
              <a:gd name="connsiteY6" fmla="*/ 419100 h 1301750"/>
              <a:gd name="connsiteX7" fmla="*/ 857250 w 1073150"/>
              <a:gd name="connsiteY7" fmla="*/ 349250 h 1301750"/>
              <a:gd name="connsiteX8" fmla="*/ 908050 w 1073150"/>
              <a:gd name="connsiteY8" fmla="*/ 266700 h 1301750"/>
              <a:gd name="connsiteX9" fmla="*/ 971550 w 1073150"/>
              <a:gd name="connsiteY9" fmla="*/ 171450 h 1301750"/>
              <a:gd name="connsiteX10" fmla="*/ 1009650 w 1073150"/>
              <a:gd name="connsiteY10" fmla="*/ 76200 h 1301750"/>
              <a:gd name="connsiteX11" fmla="*/ 1073150 w 1073150"/>
              <a:gd name="connsiteY11" fmla="*/ 0 h 1301750"/>
              <a:gd name="connsiteX12" fmla="*/ 1054100 w 1073150"/>
              <a:gd name="connsiteY12" fmla="*/ 1295400 h 1301750"/>
              <a:gd name="connsiteX13" fmla="*/ 6350 w 1073150"/>
              <a:gd name="connsiteY13" fmla="*/ 1301750 h 1301750"/>
              <a:gd name="connsiteX14" fmla="*/ 0 w 1073150"/>
              <a:gd name="connsiteY14" fmla="*/ 838200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3150" h="1301750">
                <a:moveTo>
                  <a:pt x="0" y="838200"/>
                </a:moveTo>
                <a:lnTo>
                  <a:pt x="209550" y="812800"/>
                </a:lnTo>
                <a:lnTo>
                  <a:pt x="406400" y="730250"/>
                </a:lnTo>
                <a:lnTo>
                  <a:pt x="565150" y="635000"/>
                </a:lnTo>
                <a:lnTo>
                  <a:pt x="673100" y="571500"/>
                </a:lnTo>
                <a:lnTo>
                  <a:pt x="736600" y="508000"/>
                </a:lnTo>
                <a:lnTo>
                  <a:pt x="800100" y="419100"/>
                </a:lnTo>
                <a:lnTo>
                  <a:pt x="857250" y="349250"/>
                </a:lnTo>
                <a:lnTo>
                  <a:pt x="908050" y="266700"/>
                </a:lnTo>
                <a:lnTo>
                  <a:pt x="971550" y="171450"/>
                </a:lnTo>
                <a:lnTo>
                  <a:pt x="1009650" y="76200"/>
                </a:lnTo>
                <a:lnTo>
                  <a:pt x="1073150" y="0"/>
                </a:lnTo>
                <a:lnTo>
                  <a:pt x="1054100" y="1295400"/>
                </a:lnTo>
                <a:lnTo>
                  <a:pt x="6350" y="1301750"/>
                </a:lnTo>
                <a:cubicBezTo>
                  <a:pt x="8467" y="1145117"/>
                  <a:pt x="10583" y="988483"/>
                  <a:pt x="0" y="838200"/>
                </a:cubicBezTo>
                <a:close/>
              </a:path>
            </a:pathLst>
          </a:custGeom>
          <a:solidFill>
            <a:schemeClr val="accent1">
              <a:alpha val="3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97981" y="504691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</a:rPr>
              <a:t>ã</a:t>
            </a:r>
            <a:endParaRPr lang="en-US" sz="2400" i="1" dirty="0">
              <a:solidFill>
                <a:schemeClr val="tx1">
                  <a:lumMod val="50000"/>
                </a:schemeClr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5137881" y="5601588"/>
          <a:ext cx="546100" cy="600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Equation" r:id="rId5" imgW="254000" imgH="279400" progId="Equation.3">
                  <p:embed/>
                </p:oleObj>
              </mc:Choice>
              <mc:Fallback>
                <p:oleObj name="Equation" r:id="rId5" imgW="254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7881" y="5601588"/>
                        <a:ext cx="546100" cy="600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663320" y="166643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Equation" r:id="rId7" imgW="1955800" imgH="622300" progId="Equation.3">
                  <p:embed/>
                </p:oleObj>
              </mc:Choice>
              <mc:Fallback>
                <p:oleObj name="Equation" r:id="rId7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3320" y="166643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5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113719"/>
            <a:ext cx="4868383" cy="4830055"/>
          </a:xfrm>
        </p:spPr>
        <p:txBody>
          <a:bodyPr>
            <a:normAutofit/>
          </a:bodyPr>
          <a:lstStyle/>
          <a:p>
            <a:r>
              <a:rPr lang="en-US" dirty="0" smtClean="0"/>
              <a:t>Design choices for scheme synthesis include:</a:t>
            </a:r>
          </a:p>
          <a:p>
            <a:pPr lvl="1"/>
            <a:r>
              <a:rPr lang="en-US" dirty="0" smtClean="0"/>
              <a:t>Choice of timescale splitting – which components are fast-evolving, which are slow</a:t>
            </a:r>
          </a:p>
          <a:p>
            <a:pPr lvl="1"/>
            <a:r>
              <a:rPr lang="en-US" dirty="0" smtClean="0"/>
              <a:t>Step ratio</a:t>
            </a:r>
          </a:p>
          <a:p>
            <a:pPr lvl="1"/>
            <a:r>
              <a:rPr lang="en-US" dirty="0" smtClean="0"/>
              <a:t>Evaluation order: “fastest-first” vs. “slowest-first”</a:t>
            </a:r>
          </a:p>
          <a:p>
            <a:pPr lvl="1"/>
            <a:r>
              <a:rPr lang="en-US" dirty="0" smtClean="0"/>
              <a:t>When to re-extrapolate</a:t>
            </a:r>
          </a:p>
          <a:p>
            <a:pPr lvl="1"/>
            <a:r>
              <a:rPr lang="en-US" dirty="0" smtClean="0"/>
              <a:t>How much history to include: stability implication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229627"/>
              </p:ext>
            </p:extLst>
          </p:nvPr>
        </p:nvGraphicFramePr>
        <p:xfrm>
          <a:off x="5173661" y="1372041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3661" y="1372041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8" y="2727324"/>
            <a:ext cx="37592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7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 walk-through of a macro-step with a simplified system</a:t>
            </a:r>
            <a:r>
              <a:rPr lang="mr-IN" sz="2400" dirty="0" smtClean="0"/>
              <a:t>…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Fastest-first scheme, step ratio H/h of 2</a:t>
            </a:r>
          </a:p>
          <a:p>
            <a:r>
              <a:rPr lang="en-US" sz="2400" b="1" dirty="0" smtClean="0"/>
              <a:t>Step 1: </a:t>
            </a:r>
            <a:r>
              <a:rPr lang="en-US" sz="2400" dirty="0" smtClean="0"/>
              <a:t>Form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for both right-hand sides</a:t>
            </a:r>
            <a:endParaRPr lang="en-US" sz="2400" b="1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840623"/>
              </p:ext>
            </p:extLst>
          </p:nvPr>
        </p:nvGraphicFramePr>
        <p:xfrm>
          <a:off x="2659062" y="2003854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9062" y="2003854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ultiply 3"/>
          <p:cNvSpPr/>
          <p:nvPr/>
        </p:nvSpPr>
        <p:spPr>
          <a:xfrm>
            <a:off x="5010655" y="2010822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4094883" y="2495533"/>
            <a:ext cx="802418" cy="60528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17" y="4344852"/>
            <a:ext cx="7224766" cy="11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2: </a:t>
            </a:r>
            <a:r>
              <a:rPr lang="en-US" sz="2400" dirty="0" smtClean="0"/>
              <a:t>Integrate both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3: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i+1</a:t>
            </a:r>
            <a:endParaRPr lang="en-US" sz="2400" i="1" dirty="0" smtClean="0"/>
          </a:p>
          <a:p>
            <a:r>
              <a:rPr lang="en-US" sz="2400" b="1" dirty="0" smtClean="0"/>
              <a:t>Step 4: </a:t>
            </a:r>
            <a:r>
              <a:rPr lang="en-US" sz="2400" dirty="0" smtClean="0"/>
              <a:t>Update</a:t>
            </a:r>
            <a:r>
              <a:rPr lang="en-US" sz="2400" dirty="0" smtClean="0"/>
              <a:t> polynomial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for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to include new history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77" y="1526296"/>
            <a:ext cx="3602860" cy="153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0" y="4300537"/>
            <a:ext cx="7801953" cy="6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Multi-Rate Example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Step 5: </a:t>
            </a:r>
            <a:r>
              <a:rPr lang="en-US" sz="2400" dirty="0" smtClean="0"/>
              <a:t>Integrate fast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microstep</a:t>
            </a:r>
            <a:r>
              <a:rPr lang="en-US" sz="2400" dirty="0" smtClean="0"/>
              <a:t>; integrate slow </a:t>
            </a:r>
            <a:r>
              <a:rPr lang="en-US" sz="2400" dirty="0" err="1" smtClean="0"/>
              <a:t>extrapolant</a:t>
            </a:r>
            <a:r>
              <a:rPr lang="en-US" sz="2400" dirty="0" smtClean="0"/>
              <a:t> through one </a:t>
            </a:r>
            <a:r>
              <a:rPr lang="en-US" sz="2400" i="1" dirty="0" err="1" smtClean="0"/>
              <a:t>macrostep</a:t>
            </a:r>
            <a:endParaRPr lang="en-US" sz="2400" dirty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Step 6: </a:t>
            </a:r>
            <a:r>
              <a:rPr lang="en-US" sz="2400" dirty="0" smtClean="0"/>
              <a:t>Evaluate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f</a:t>
            </a:r>
            <a:r>
              <a:rPr lang="en-US" sz="2400" dirty="0"/>
              <a:t> </a:t>
            </a:r>
            <a:r>
              <a:rPr lang="en-US" sz="2400" dirty="0" smtClean="0"/>
              <a:t>and a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 at </a:t>
            </a:r>
            <a:r>
              <a:rPr lang="en-US" sz="2400" i="1" dirty="0" smtClean="0"/>
              <a:t>t</a:t>
            </a:r>
            <a:r>
              <a:rPr lang="en-US" sz="2400" i="1" baseline="-25000" dirty="0" smtClean="0"/>
              <a:t>i+2</a:t>
            </a:r>
            <a:endParaRPr lang="en-US" sz="2400" i="1" dirty="0" smtClean="0"/>
          </a:p>
          <a:p>
            <a:r>
              <a:rPr lang="en-US" sz="2400" b="1" dirty="0" smtClean="0"/>
              <a:t>Step 7: </a:t>
            </a:r>
            <a:r>
              <a:rPr lang="en-US" sz="2400" dirty="0" smtClean="0"/>
              <a:t>Update</a:t>
            </a:r>
            <a:r>
              <a:rPr lang="en-US" sz="2400" dirty="0" smtClean="0"/>
              <a:t> polynomial </a:t>
            </a:r>
            <a:r>
              <a:rPr lang="en-US" sz="2400" dirty="0" err="1" smtClean="0"/>
              <a:t>extrapolants</a:t>
            </a:r>
            <a:r>
              <a:rPr lang="en-US" sz="2400" dirty="0" smtClean="0"/>
              <a:t> </a:t>
            </a:r>
            <a:r>
              <a:rPr lang="en-US" sz="2400" dirty="0" smtClean="0"/>
              <a:t>to include new history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59" y="2752191"/>
            <a:ext cx="3436938" cy="863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49" y="1826505"/>
            <a:ext cx="3759419" cy="925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93" y="4630233"/>
            <a:ext cx="7480530" cy="116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Integration (4)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60817" y="1038753"/>
            <a:ext cx="8774222" cy="490502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Summary:</a:t>
            </a:r>
            <a:r>
              <a:rPr lang="en-US" sz="2400" dirty="0" smtClean="0"/>
              <a:t> reduction in total RHS evaluations is achieved by evaluating fast RHS twice as often as the slow RHS</a:t>
            </a:r>
            <a:endParaRPr lang="en-US" sz="2400" dirty="0"/>
          </a:p>
          <a:p>
            <a:pPr lvl="1"/>
            <a:r>
              <a:rPr lang="en-US" sz="2000" dirty="0" smtClean="0"/>
              <a:t>The key to the method is maintenance of histories at differing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intervals</a:t>
            </a:r>
          </a:p>
          <a:p>
            <a:pPr lvl="1"/>
            <a:r>
              <a:rPr lang="en-US" sz="2000" dirty="0" smtClean="0"/>
              <a:t>Initial histories are obtained via “bootstrapping” with </a:t>
            </a:r>
            <a:r>
              <a:rPr lang="en-US" sz="2000" dirty="0" err="1" smtClean="0"/>
              <a:t>Runge-Kutta</a:t>
            </a:r>
            <a:r>
              <a:rPr lang="en-US" sz="2000" dirty="0" smtClean="0"/>
              <a:t> methods of matching order</a:t>
            </a:r>
          </a:p>
          <a:p>
            <a:pPr lvl="1"/>
            <a:r>
              <a:rPr lang="en-US" sz="2000" dirty="0" smtClean="0"/>
              <a:t>Pictorial representations of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process given in </a:t>
            </a:r>
            <a:r>
              <a:rPr lang="en-US" sz="2000" dirty="0" err="1" smtClean="0"/>
              <a:t>Kloeckner</a:t>
            </a:r>
            <a:r>
              <a:rPr lang="en-US" sz="2000" dirty="0" smtClean="0"/>
              <a:t> for a number of different configurations</a:t>
            </a:r>
          </a:p>
          <a:p>
            <a:r>
              <a:rPr lang="en-US" sz="2400" b="1" dirty="0" smtClean="0"/>
              <a:t>What about application to chemistry/inclusion of implicit evaluation?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1906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Revisit the governing equations: need to identify fast and slow components and coupling/self-influencing right-hand sides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" y="2094338"/>
            <a:ext cx="4214019" cy="3592451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79125"/>
              </p:ext>
            </p:extLst>
          </p:nvPr>
        </p:nvGraphicFramePr>
        <p:xfrm>
          <a:off x="5038220" y="2006840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9" name="Equation" r:id="rId6" imgW="1955800" imgH="622300" progId="Equation.3">
                  <p:embed/>
                </p:oleObj>
              </mc:Choice>
              <mc:Fallback>
                <p:oleObj name="Equation" r:id="rId6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38220" y="2006840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5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With this possible splitting, right-hand side terms become: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427098"/>
              </p:ext>
            </p:extLst>
          </p:nvPr>
        </p:nvGraphicFramePr>
        <p:xfrm>
          <a:off x="2739469" y="3249379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9469" y="3249379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674033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8" y="2013781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59" y="4821839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06" y="4812831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7" y="3399903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1" y="3875079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4191000" y="3844094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16606" y="3844093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16606" y="3387764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75038" y="3379141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588924" y="4249271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82159" y="4257861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116606" y="4257861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940305" y="4249271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940305" y="2782889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957285" y="2789897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745967" y="2943101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912721" y="2952623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994401" y="3430331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994401" y="3825532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3" idx="3"/>
          </p:cNvCxnSpPr>
          <p:nvPr/>
        </p:nvCxnSpPr>
        <p:spPr>
          <a:xfrm>
            <a:off x="2078242" y="3557188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3"/>
          </p:cNvCxnSpPr>
          <p:nvPr/>
        </p:nvCxnSpPr>
        <p:spPr>
          <a:xfrm>
            <a:off x="2121847" y="4032972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Multi-Rate Chemistry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This is </a:t>
            </a:r>
            <a:r>
              <a:rPr lang="en-US" sz="2400" b="1" dirty="0" smtClean="0"/>
              <a:t>one possible setup</a:t>
            </a:r>
            <a:r>
              <a:rPr lang="en-US" sz="2400" dirty="0" smtClean="0"/>
              <a:t>, and its efficacy is currently undetermined</a:t>
            </a:r>
          </a:p>
          <a:p>
            <a:pPr lvl="1"/>
            <a:r>
              <a:rPr lang="en-US" sz="2000" dirty="0" smtClean="0"/>
              <a:t>Timescales of certain components and right-hand sides (energy, mass diffusion) somewhat unknown – mechanism specificity?</a:t>
            </a:r>
          </a:p>
          <a:p>
            <a:pPr lvl="1"/>
            <a:r>
              <a:rPr lang="en-US" sz="2000" dirty="0" smtClean="0"/>
              <a:t>Rates of coupling terms are a design choice to be determined</a:t>
            </a:r>
          </a:p>
          <a:p>
            <a:pPr lvl="1"/>
            <a:r>
              <a:rPr lang="en-US" sz="2000" dirty="0" smtClean="0"/>
              <a:t>Pressure and temperature right-hand sides still predicated upon operator splitting approach – their use will be clarified</a:t>
            </a:r>
          </a:p>
          <a:p>
            <a:r>
              <a:rPr lang="en-US" sz="2400" dirty="0" smtClean="0"/>
              <a:t>Different </a:t>
            </a:r>
            <a:r>
              <a:rPr lang="en-US" sz="2400" dirty="0" err="1" smtClean="0"/>
              <a:t>splittings</a:t>
            </a:r>
            <a:r>
              <a:rPr lang="en-US" sz="2400" dirty="0" smtClean="0"/>
              <a:t>, step ratios, orders, schema are easily implemented via code generation approach (Leap, </a:t>
            </a:r>
            <a:r>
              <a:rPr lang="en-US" sz="2400" dirty="0" err="1" smtClean="0"/>
              <a:t>Dagrt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42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27614"/>
              </p:ext>
            </p:extLst>
          </p:nvPr>
        </p:nvGraphicFramePr>
        <p:xfrm>
          <a:off x="2529921" y="3830987"/>
          <a:ext cx="34448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Equation" r:id="rId5" imgW="1955800" imgH="622300" progId="Equation.3">
                  <p:embed/>
                </p:oleObj>
              </mc:Choice>
              <mc:Fallback>
                <p:oleObj name="Equation" r:id="rId5" imgW="1955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9921" y="3830987"/>
                        <a:ext cx="34448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595389"/>
            <a:ext cx="2603500" cy="7493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11" y="5403447"/>
            <a:ext cx="20955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58" y="5394439"/>
            <a:ext cx="3175000" cy="7874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9" y="3981511"/>
            <a:ext cx="1108485" cy="314570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3" y="4456687"/>
            <a:ext cx="1306206" cy="31578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3981452" y="4425702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07058" y="4425701"/>
            <a:ext cx="831476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7058" y="3969372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65490" y="3960749"/>
            <a:ext cx="831476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379376" y="4830879"/>
            <a:ext cx="433552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272611" y="4839469"/>
            <a:ext cx="1715197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07058" y="4839469"/>
            <a:ext cx="0" cy="55497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730757" y="4830879"/>
            <a:ext cx="2366244" cy="56356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30757" y="3364497"/>
            <a:ext cx="1635243" cy="604875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747737" y="3371505"/>
            <a:ext cx="156272" cy="597867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536419" y="3524709"/>
            <a:ext cx="248443" cy="434503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703173" y="3534231"/>
            <a:ext cx="2258092" cy="417511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784853" y="4011939"/>
            <a:ext cx="519410" cy="405177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84853" y="4407140"/>
            <a:ext cx="519410" cy="405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8" idx="3"/>
          </p:cNvCxnSpPr>
          <p:nvPr/>
        </p:nvCxnSpPr>
        <p:spPr>
          <a:xfrm>
            <a:off x="1868694" y="4138796"/>
            <a:ext cx="916159" cy="6831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3"/>
          </p:cNvCxnSpPr>
          <p:nvPr/>
        </p:nvCxnSpPr>
        <p:spPr>
          <a:xfrm>
            <a:off x="1912299" y="4614580"/>
            <a:ext cx="892718" cy="23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Given the stiffness of the chemistry that motivates this time integrator development, a natural inclusion in our framework is the ability to advance implicitly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163764"/>
            <a:ext cx="7734300" cy="4191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52" y="2255641"/>
            <a:ext cx="2819400" cy="12700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8640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(2)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Key need: Jacobian for the chemistry right-hand sides</a:t>
            </a:r>
          </a:p>
          <a:p>
            <a:pPr lvl="1"/>
            <a:r>
              <a:rPr lang="en-US" sz="2000" dirty="0" smtClean="0"/>
              <a:t>CVODE/operator-splitting approach uses a finite-difference Jacobian</a:t>
            </a:r>
          </a:p>
          <a:p>
            <a:pPr lvl="1"/>
            <a:r>
              <a:rPr lang="en-US" sz="2000" dirty="0" smtClean="0"/>
              <a:t>Being able to calculate actual Jacobian may have simulation value</a:t>
            </a:r>
          </a:p>
          <a:p>
            <a:pPr lvl="1"/>
            <a:r>
              <a:rPr lang="en-US" sz="2000" dirty="0" smtClean="0"/>
              <a:t>This motivates the selection of temperature and pressure right-hand sides based on an operator-splitting approach</a:t>
            </a:r>
          </a:p>
          <a:p>
            <a:r>
              <a:rPr lang="en-US" sz="2400" b="1" dirty="0" smtClean="0"/>
              <a:t>PyJac-V2: </a:t>
            </a:r>
            <a:r>
              <a:rPr lang="en-US" sz="2400" dirty="0" smtClean="0"/>
              <a:t>code generation of source terms and Jacobians</a:t>
            </a:r>
            <a:endParaRPr lang="en-US" sz="2400" b="1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36" y="3652283"/>
            <a:ext cx="950332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8" y="4497536"/>
            <a:ext cx="3652701" cy="679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3" y="5342980"/>
            <a:ext cx="2882898" cy="453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900046"/>
            <a:ext cx="4450479" cy="18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0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5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(3)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important distinctions:</a:t>
            </a:r>
          </a:p>
          <a:p>
            <a:pPr lvl="1"/>
            <a:r>
              <a:rPr lang="en-US" sz="2000" dirty="0" smtClean="0"/>
              <a:t>PyJac-V2 implements equations that assume a reaction </a:t>
            </a:r>
            <a:r>
              <a:rPr lang="en-US" sz="2000" dirty="0" err="1" smtClean="0"/>
              <a:t>substep</a:t>
            </a:r>
            <a:r>
              <a:rPr lang="en-US" sz="2000" dirty="0" smtClean="0"/>
              <a:t> model, taking either </a:t>
            </a:r>
            <a:r>
              <a:rPr lang="en-US" sz="2000" b="1" dirty="0" smtClean="0"/>
              <a:t>constant-pressure/enthalpy</a:t>
            </a:r>
            <a:r>
              <a:rPr lang="en-US" sz="2000" dirty="0" smtClean="0"/>
              <a:t> or </a:t>
            </a:r>
            <a:r>
              <a:rPr lang="en-US" sz="2000" b="1" dirty="0" smtClean="0"/>
              <a:t>constant-volume/internal energy</a:t>
            </a:r>
          </a:p>
          <a:p>
            <a:pPr lvl="1"/>
            <a:r>
              <a:rPr lang="en-US" sz="2000" dirty="0" smtClean="0"/>
              <a:t>For the time being we are using the latter</a:t>
            </a:r>
          </a:p>
          <a:p>
            <a:pPr lvl="1"/>
            <a:r>
              <a:rPr lang="en-US" sz="2000" dirty="0" smtClean="0"/>
              <a:t>PyJac-V2 also implements the equations using the number of moles of each species as the independent variables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04" y="3629307"/>
            <a:ext cx="2552700" cy="21336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3" y="3654707"/>
            <a:ext cx="2590800" cy="2082800"/>
          </a:xfrm>
          <a:prstGeom prst="rect">
            <a:avLst/>
          </a:prstGeom>
          <a:ln w="34925">
            <a:solidFill>
              <a:srgbClr val="0070C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675704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Constant-Volume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59053" y="5821515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Constant-Pressure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(4)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Critical consideration: </a:t>
            </a:r>
            <a:r>
              <a:rPr lang="en-US" sz="2400" b="1" dirty="0" smtClean="0"/>
              <a:t>ideal gas law drift</a:t>
            </a:r>
          </a:p>
          <a:p>
            <a:pPr lvl="1"/>
            <a:r>
              <a:rPr lang="en-US" sz="2000" dirty="0" smtClean="0"/>
              <a:t>Time-integrating the temperature and pressure differentials no longer rigorously enforce algebraic constraints (constant internal energy, ideal gas law)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1" y="3278186"/>
            <a:ext cx="7708898" cy="2993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2498521"/>
            <a:ext cx="5702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Implicit Chemistry (5)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To mitigate this: Jacobian modification</a:t>
            </a:r>
          </a:p>
          <a:p>
            <a:pPr lvl="1"/>
            <a:r>
              <a:rPr lang="en-US" sz="2000" dirty="0" smtClean="0"/>
              <a:t>Removes pressure and temperature rows/columns</a:t>
            </a:r>
          </a:p>
          <a:p>
            <a:pPr lvl="1"/>
            <a:r>
              <a:rPr lang="en-US" sz="2000" dirty="0" smtClean="0"/>
              <a:t>Incorporates constant internal energy constraint into species elements</a:t>
            </a:r>
          </a:p>
          <a:p>
            <a:pPr lvl="1"/>
            <a:r>
              <a:rPr lang="en-US" sz="2000" dirty="0" smtClean="0"/>
              <a:t>Pressure and temperature can then be updated algebraically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r>
              <a:rPr lang="en-US" sz="2400" dirty="0" smtClean="0"/>
              <a:t>Additional option: RHS penalization (attenuation)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26" y="4001395"/>
            <a:ext cx="3162300" cy="1429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55" y="3087426"/>
            <a:ext cx="2240590" cy="735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1" y="2635250"/>
            <a:ext cx="3797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PyJac-V2 Verification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(Insert text here)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2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Motivation: reacting flow simulations, especially featuring ignition, often feature stretches of near-equilibrium chemistry punctuated by temperature/mass fraction spikes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requirements for stability/accuracy naturally vary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2" y="2732836"/>
            <a:ext cx="8229600" cy="31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CVODE accounts for this by obtaining a local truncation estimate using state calculations at two differing orders – we match this approach</a:t>
            </a:r>
          </a:p>
          <a:p>
            <a:pPr lvl="1"/>
            <a:r>
              <a:rPr lang="en-US" sz="2000" dirty="0" smtClean="0"/>
              <a:t>Similar to ODE23/ODE45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adaptors, but uses </a:t>
            </a:r>
            <a:r>
              <a:rPr lang="en-US" sz="2000" b="1" dirty="0" smtClean="0"/>
              <a:t>weighted RMS norm</a:t>
            </a:r>
            <a:r>
              <a:rPr lang="en-US" sz="2000" dirty="0" smtClean="0"/>
              <a:t> to handle states with components widely varying in magnitude</a:t>
            </a:r>
          </a:p>
          <a:p>
            <a:pPr lvl="1"/>
            <a:r>
              <a:rPr lang="en-US" sz="2000" dirty="0" smtClean="0"/>
              <a:t>State calculations for Adams methods: carry extra history value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err="1" smtClean="0"/>
              <a:t>Numerics</a:t>
            </a:r>
            <a:r>
              <a:rPr lang="en-US" dirty="0" smtClean="0"/>
              <a:t>: Error/</a:t>
            </a:r>
            <a:r>
              <a:rPr lang="en-US" dirty="0" err="1" smtClean="0"/>
              <a:t>Timestep</a:t>
            </a:r>
            <a:r>
              <a:rPr lang="en-US" dirty="0" smtClean="0"/>
              <a:t> Control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Design choices inherent to this approach:</a:t>
            </a:r>
          </a:p>
          <a:p>
            <a:pPr lvl="1"/>
            <a:r>
              <a:rPr lang="en-US" sz="2000" dirty="0" smtClean="0"/>
              <a:t>How often to adapt the </a:t>
            </a:r>
            <a:r>
              <a:rPr lang="en-US" sz="2000" dirty="0" err="1" smtClean="0"/>
              <a:t>timestep</a:t>
            </a:r>
            <a:r>
              <a:rPr lang="en-US" sz="2000" dirty="0" smtClean="0"/>
              <a:t> (micro- vs. </a:t>
            </a:r>
            <a:r>
              <a:rPr lang="en-US" sz="2000" dirty="0" err="1" smtClean="0"/>
              <a:t>macrostep</a:t>
            </a:r>
            <a:r>
              <a:rPr lang="en-US" sz="2000" dirty="0" smtClean="0"/>
              <a:t> checks)</a:t>
            </a:r>
          </a:p>
          <a:p>
            <a:pPr lvl="1"/>
            <a:r>
              <a:rPr lang="en-US" sz="2000" dirty="0" smtClean="0"/>
              <a:t>Error norm/adapting controller to stiffness-related situations (later)</a:t>
            </a:r>
          </a:p>
          <a:p>
            <a:pPr lvl="1"/>
            <a:r>
              <a:rPr lang="en-US" sz="2000" dirty="0" smtClean="0"/>
              <a:t>Which state components should be included when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vs. step ratio </a:t>
            </a:r>
            <a:r>
              <a:rPr lang="en-US" sz="2000" dirty="0" err="1" smtClean="0"/>
              <a:t>adaptivity</a:t>
            </a:r>
            <a:r>
              <a:rPr lang="en-US" sz="2000" dirty="0" smtClean="0"/>
              <a:t> </a:t>
            </a:r>
            <a:endParaRPr lang="en-US" sz="16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93" y="3175000"/>
            <a:ext cx="2820107" cy="68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31" y="3944151"/>
            <a:ext cx="4346137" cy="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21" y="5328162"/>
            <a:ext cx="2618384" cy="422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5339002"/>
            <a:ext cx="3000373" cy="4114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80289" y="4953000"/>
            <a:ext cx="534411" cy="37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8692" y="4956537"/>
            <a:ext cx="584200" cy="38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4538" y="4985324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|E|&gt;1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11809" y="5005186"/>
            <a:ext cx="82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|E|&lt;1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938880"/>
            <a:ext cx="8273153" cy="346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(2)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fully explicit (adaptive) integration to stiff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example problem to stress-test controller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Governing equations do not allow for </a:t>
            </a:r>
            <a:r>
              <a:rPr lang="en-US" sz="2400" dirty="0" err="1" smtClean="0"/>
              <a:t>PyJac</a:t>
            </a:r>
            <a:r>
              <a:rPr lang="en-US" sz="2400" dirty="0" smtClean="0"/>
              <a:t> intervention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4" y="3718211"/>
            <a:ext cx="6820911" cy="164679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92" y="2006855"/>
            <a:ext cx="3414601" cy="1549400"/>
          </a:xfrm>
          <a:prstGeom prst="rect">
            <a:avLst/>
          </a:prstGeom>
          <a:ln w="34925">
            <a:solidFill>
              <a:srgbClr val="7030A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228578" y="259688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Reactor 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03604" y="435694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Reactor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0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39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73" y="3175810"/>
            <a:ext cx="4118414" cy="30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Fill 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Controller (3)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Applying controller to known methods (namely embedded RK – ODE23) shows </a:t>
            </a:r>
            <a:r>
              <a:rPr lang="en-US" sz="2400" dirty="0" err="1" smtClean="0"/>
              <a:t>timestep</a:t>
            </a:r>
            <a:r>
              <a:rPr lang="en-US" sz="2400" dirty="0" smtClean="0"/>
              <a:t> “jitter” near chemical equilibrium</a:t>
            </a:r>
          </a:p>
          <a:p>
            <a:pPr lvl="1"/>
            <a:r>
              <a:rPr lang="en-US" sz="2000" dirty="0" smtClean="0"/>
              <a:t>Floating-point issues/cancellation – documented by </a:t>
            </a:r>
            <a:r>
              <a:rPr lang="en-US" sz="2000" dirty="0" err="1" smtClean="0"/>
              <a:t>PyJac</a:t>
            </a:r>
            <a:endParaRPr lang="en-US" sz="2000" dirty="0" smtClean="0"/>
          </a:p>
          <a:p>
            <a:pPr lvl="1"/>
            <a:r>
              <a:rPr lang="en-US" sz="2000" dirty="0" smtClean="0"/>
              <a:t>Use of </a:t>
            </a:r>
            <a:r>
              <a:rPr lang="en-US" sz="2000" dirty="0" err="1" smtClean="0"/>
              <a:t>Scipy</a:t>
            </a:r>
            <a:r>
              <a:rPr lang="en-US" sz="2000" dirty="0" smtClean="0"/>
              <a:t> implementation confirms this result</a:t>
            </a:r>
          </a:p>
          <a:p>
            <a:pPr lvl="1"/>
            <a:r>
              <a:rPr lang="en-US" sz="2000" dirty="0" smtClean="0"/>
              <a:t>Can we design a controller for integration that alleviates this?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40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667" y="4943698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xmlns="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385" y="6016210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7" y="2974128"/>
            <a:ext cx="4406900" cy="33806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11" y="3000229"/>
            <a:ext cx="4375582" cy="3328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15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Leap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75711" y="5548717"/>
            <a:ext cx="82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Scipy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2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Demonstrative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Target application: reacting mixing layer</a:t>
            </a:r>
          </a:p>
          <a:p>
            <a:pPr lvl="1"/>
            <a:r>
              <a:rPr lang="en-US" sz="2000" dirty="0" smtClean="0"/>
              <a:t>Fundamentally-driven model of combustion for propulsion</a:t>
            </a:r>
          </a:p>
          <a:p>
            <a:pPr lvl="1"/>
            <a:r>
              <a:rPr lang="en-US" sz="2000" dirty="0" smtClean="0"/>
              <a:t>Twistable speed knobs: crossflow magnitude (fluid), Arrhenius pre-exponential factors (chemistry)</a:t>
            </a:r>
          </a:p>
          <a:p>
            <a:r>
              <a:rPr lang="en-US" sz="2000" dirty="0" err="1" smtClean="0"/>
              <a:t>Baseflow</a:t>
            </a:r>
            <a:r>
              <a:rPr lang="en-US" sz="2000" dirty="0" smtClean="0"/>
              <a:t>: hyperbolic tangent velocity profile</a:t>
            </a:r>
          </a:p>
          <a:p>
            <a:pPr lvl="1"/>
            <a:r>
              <a:rPr lang="en-US" sz="2000" dirty="0" smtClean="0"/>
              <a:t>San Diego 9-species ideal gas mixture</a:t>
            </a:r>
          </a:p>
          <a:p>
            <a:pPr lvl="1"/>
            <a:r>
              <a:rPr lang="en-US" sz="2000" dirty="0" smtClean="0"/>
              <a:t>Ignition localized to mixing layer via introduction of temperature variation</a:t>
            </a:r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2" y="3859229"/>
            <a:ext cx="6911975" cy="24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Test Problem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Establishing initial perturbation and subsequent growth rate that matches literature using linear stability theory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6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Synthesis/Verification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 the midst of multi-rate Adams development, implicit chemistry framework can be tested with schema existing in Leap</a:t>
            </a:r>
          </a:p>
          <a:p>
            <a:r>
              <a:rPr lang="en-US" sz="2400" dirty="0" smtClean="0"/>
              <a:t>Generate code for chemical source terms, Jacobian, and IMEX ARK4 integration (K+C), and ”wire in” to fluid solver (PlasCom2)</a:t>
            </a:r>
          </a:p>
          <a:p>
            <a:r>
              <a:rPr lang="en-US" sz="2400" dirty="0" smtClean="0"/>
              <a:t>Ensure that we have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43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Synthesis/Verification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design-order convergence for a homogeneous </a:t>
            </a:r>
            <a:r>
              <a:rPr lang="en-US" sz="2400" dirty="0" err="1" smtClean="0"/>
              <a:t>autoignition</a:t>
            </a:r>
            <a:r>
              <a:rPr lang="en-US" sz="2400" dirty="0" smtClean="0"/>
              <a:t> example (9-species San-Diego mechanism) ✓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44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Current Status: Synthesis/Verification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2400" dirty="0" smtClean="0"/>
              <a:t>…</a:t>
            </a:r>
            <a:r>
              <a:rPr lang="en-US" sz="2400" dirty="0" smtClean="0"/>
              <a:t>good agreement with laminar flame speed returned by steady-state </a:t>
            </a:r>
            <a:r>
              <a:rPr lang="en-US" sz="2400" dirty="0" err="1" smtClean="0"/>
              <a:t>Cantera</a:t>
            </a:r>
            <a:r>
              <a:rPr lang="en-US" sz="2400" dirty="0" smtClean="0"/>
              <a:t> analysis for a freely propagating flame example✓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To-do: design order convergence in this case?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10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Important </a:t>
            </a:r>
            <a:r>
              <a:rPr lang="en-US" sz="2400" dirty="0"/>
              <a:t>question: </a:t>
            </a:r>
            <a:r>
              <a:rPr lang="en-US" sz="2400" b="1" dirty="0"/>
              <a:t>what if this doesn’t work out?</a:t>
            </a:r>
          </a:p>
          <a:p>
            <a:pPr lvl="1"/>
            <a:r>
              <a:rPr lang="en-US" sz="2000" dirty="0"/>
              <a:t>Reinforces CVODE as state-of-the-art for implicit treatment of chemical </a:t>
            </a:r>
            <a:r>
              <a:rPr lang="en-US" sz="2000" dirty="0" smtClean="0"/>
              <a:t>kinetics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exploration of effect of analytical Jacobian versus finite difference Jacobian. Convergence effects? Performance effects?</a:t>
            </a:r>
          </a:p>
          <a:p>
            <a:pPr lvl="1"/>
            <a:r>
              <a:rPr lang="en-US" sz="2000" b="1" dirty="0" smtClean="0"/>
              <a:t>Fallback:</a:t>
            </a:r>
            <a:r>
              <a:rPr lang="en-US" sz="2000" dirty="0" smtClean="0"/>
              <a:t> controller improvement. Tailoring to kinetics/mechanism?</a:t>
            </a:r>
          </a:p>
          <a:p>
            <a:pPr lvl="1"/>
            <a:r>
              <a:rPr lang="en-US" sz="2000" b="1" dirty="0" smtClean="0"/>
              <a:t>Fallback: </a:t>
            </a:r>
            <a:r>
              <a:rPr lang="en-US" sz="2000" dirty="0" smtClean="0"/>
              <a:t>other target applications for implicit-explicit multi-rate</a:t>
            </a:r>
            <a:endParaRPr lang="en-US" sz="2000" b="1" dirty="0"/>
          </a:p>
          <a:p>
            <a:r>
              <a:rPr lang="en-US" sz="2400" dirty="0" smtClean="0"/>
              <a:t>Actionable response: frontload controller design, Jacobian implementation/verification using simple</a:t>
            </a:r>
            <a:r>
              <a:rPr lang="is-IS" sz="2400" dirty="0" smtClean="0"/>
              <a:t>(r) problems</a:t>
            </a:r>
            <a:endParaRPr lang="en-US" sz="2000" dirty="0"/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46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Outlook and Open Questions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Quantifiably characterizing benefit of analytical versus finite-difference Jacobian</a:t>
            </a:r>
          </a:p>
          <a:p>
            <a:pPr lvl="1"/>
            <a:r>
              <a:rPr lang="en-US" sz="2000" dirty="0" smtClean="0"/>
              <a:t>Accuracy and time-to-solution (fewer implicit solve iterations)</a:t>
            </a:r>
          </a:p>
          <a:p>
            <a:pPr lvl="1"/>
            <a:r>
              <a:rPr lang="en-US" sz="2000" dirty="0" smtClean="0"/>
              <a:t>Rigorously test effect(s) of constant-volume assumption for Jacobian</a:t>
            </a:r>
          </a:p>
          <a:p>
            <a:r>
              <a:rPr lang="en-US" sz="2400" dirty="0"/>
              <a:t>Develop error/</a:t>
            </a:r>
            <a:r>
              <a:rPr lang="en-US" sz="2400" dirty="0" err="1"/>
              <a:t>timestep</a:t>
            </a:r>
            <a:r>
              <a:rPr lang="en-US" sz="2400" dirty="0"/>
              <a:t> control algorithm with more robustness in the face of near-equilibrium floating point </a:t>
            </a:r>
            <a:r>
              <a:rPr lang="en-US" sz="2400" dirty="0" smtClean="0"/>
              <a:t>issues</a:t>
            </a:r>
          </a:p>
          <a:p>
            <a:r>
              <a:rPr lang="en-US" sz="2400" dirty="0" smtClean="0"/>
              <a:t>Establish timescale splitting for full governing equations</a:t>
            </a:r>
          </a:p>
          <a:p>
            <a:r>
              <a:rPr lang="en-US" sz="2400" dirty="0" smtClean="0"/>
              <a:t>Explore (large) design space</a:t>
            </a:r>
          </a:p>
          <a:p>
            <a:pPr lvl="1"/>
            <a:r>
              <a:rPr lang="en-US" sz="2000" dirty="0" smtClean="0"/>
              <a:t>Implicit-explicit multi-rate framework</a:t>
            </a:r>
          </a:p>
          <a:p>
            <a:pPr lvl="1"/>
            <a:r>
              <a:rPr lang="en-US" sz="2000" dirty="0" err="1" smtClean="0"/>
              <a:t>Timestep</a:t>
            </a:r>
            <a:r>
              <a:rPr lang="en-US" sz="2000" dirty="0" smtClean="0"/>
              <a:t> control algorithm also has “knobs” to turn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8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Energy-Stable Hybrid Spatial </a:t>
            </a:r>
            <a:r>
              <a:rPr lang="en-US" dirty="0" err="1" smtClean="0"/>
              <a:t>Discretizations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[1] </a:t>
            </a:r>
            <a:r>
              <a:rPr lang="en-US" sz="2400" dirty="0"/>
              <a:t>Mikida, Cory, Andreas </a:t>
            </a:r>
            <a:r>
              <a:rPr lang="en-US" sz="2400" dirty="0" err="1"/>
              <a:t>Klöckner</a:t>
            </a:r>
            <a:r>
              <a:rPr lang="en-US" sz="2400" dirty="0"/>
              <a:t>, and Daniel </a:t>
            </a:r>
            <a:r>
              <a:rPr lang="en-US" sz="2400" dirty="0" err="1"/>
              <a:t>Bodony</a:t>
            </a:r>
            <a:r>
              <a:rPr lang="en-US" sz="2400" dirty="0"/>
              <a:t>. "Multi-rate time integration on overset meshes." </a:t>
            </a:r>
            <a:r>
              <a:rPr lang="en-US" sz="2400" i="1" dirty="0"/>
              <a:t>Journal of Computational Physics</a:t>
            </a:r>
            <a:r>
              <a:rPr lang="en-US" sz="2400" dirty="0"/>
              <a:t> 396 (2019): 325-346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[2] </a:t>
            </a:r>
            <a:r>
              <a:rPr lang="en-US" sz="2400" dirty="0" err="1"/>
              <a:t>Michalke</a:t>
            </a:r>
            <a:r>
              <a:rPr lang="en-US" sz="2400" dirty="0"/>
              <a:t>, </a:t>
            </a:r>
            <a:r>
              <a:rPr lang="en-US" sz="2400" dirty="0" err="1"/>
              <a:t>Alfons</a:t>
            </a:r>
            <a:r>
              <a:rPr lang="en-US" sz="2400" dirty="0"/>
              <a:t>. "On the inviscid instability of the </a:t>
            </a:r>
            <a:r>
              <a:rPr lang="en-US" sz="2400" dirty="0" smtClean="0"/>
              <a:t>hyperbolic tangent </a:t>
            </a:r>
            <a:r>
              <a:rPr lang="en-US" sz="2400" dirty="0"/>
              <a:t>velocity profile." </a:t>
            </a:r>
            <a:r>
              <a:rPr lang="en-US" sz="2400" i="1" dirty="0"/>
              <a:t>Journal of Fluid Mechanics</a:t>
            </a:r>
            <a:r>
              <a:rPr lang="en-US" sz="2400" dirty="0"/>
              <a:t> 19.4 (1964): 543-556.</a:t>
            </a:r>
            <a:endParaRPr lang="en-US" sz="2400" dirty="0" smtClean="0"/>
          </a:p>
          <a:p>
            <a:r>
              <a:rPr lang="en-US" sz="2400" dirty="0" smtClean="0"/>
              <a:t>[3] </a:t>
            </a:r>
            <a:r>
              <a:rPr lang="en-US" sz="2400" dirty="0" err="1"/>
              <a:t>Blumen</a:t>
            </a:r>
            <a:r>
              <a:rPr lang="en-US" sz="2400" dirty="0"/>
              <a:t>, William. "Shear layer instability of an inviscid compressible fluid." </a:t>
            </a:r>
            <a:r>
              <a:rPr lang="en-US" sz="2400" i="1" dirty="0"/>
              <a:t>Journal of Fluid Mechanics</a:t>
            </a:r>
            <a:r>
              <a:rPr lang="en-US" sz="2400" dirty="0"/>
              <a:t> 40.4 (1970): 769-781.</a:t>
            </a:r>
            <a:endParaRPr lang="en-US" sz="2400" dirty="0" smtClean="0"/>
          </a:p>
          <a:p>
            <a:r>
              <a:rPr lang="en-US" sz="2400" dirty="0" smtClean="0"/>
              <a:t>[4] </a:t>
            </a:r>
            <a:r>
              <a:rPr lang="en-US" sz="2400" dirty="0" err="1"/>
              <a:t>Kozdon</a:t>
            </a:r>
            <a:r>
              <a:rPr lang="en-US" sz="2400" dirty="0"/>
              <a:t>, Jeremy E., and Lucas C. Wilcox. "Stable coupling of nonconforming, high-order finite difference methods." </a:t>
            </a:r>
            <a:r>
              <a:rPr lang="en-US" sz="2400" i="1" dirty="0"/>
              <a:t>SIAM Journal on Scientific Computing</a:t>
            </a:r>
            <a:r>
              <a:rPr lang="en-US" sz="2400" dirty="0"/>
              <a:t> 38.2 (2016): A923-A952.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3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Goals for This Presentation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smtClean="0"/>
              <a:t>Fill </a:t>
            </a:r>
            <a:r>
              <a:rPr lang="en-US" sz="2400" dirty="0" smtClean="0"/>
              <a:t>in any “gaps” in the proposal document</a:t>
            </a:r>
          </a:p>
          <a:p>
            <a:r>
              <a:rPr lang="en-US" sz="2400" dirty="0" smtClean="0"/>
              <a:t>Expound upon certain aspects of both topics, namely current work</a:t>
            </a:r>
          </a:p>
          <a:p>
            <a:r>
              <a:rPr lang="en-US" sz="2400" b="1" dirty="0"/>
              <a:t>More extensively motivate how I </a:t>
            </a:r>
            <a:r>
              <a:rPr lang="en-US" sz="2400" b="1" i="1" dirty="0"/>
              <a:t>hope</a:t>
            </a:r>
            <a:r>
              <a:rPr lang="en-US" sz="2400" b="1" dirty="0"/>
              <a:t> to spend the “best days of my life”</a:t>
            </a:r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6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469607"/>
            <a:ext cx="8602181" cy="117903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Gap: Attenuation</a:t>
            </a:r>
            <a:endParaRPr lang="en-US" dirty="0"/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(Insert stuff here)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51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Implementation: Code Generation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(Insert text here)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52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09" y="2755505"/>
            <a:ext cx="8602181" cy="89313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Time Integration of Reacting Flows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T</a:t>
            </a:r>
            <a:r>
              <a:rPr lang="en-US" sz="2400" dirty="0" smtClean="0"/>
              <a:t>ime integration of chemically reacting flows presents a significant set of simulation challenges</a:t>
            </a:r>
          </a:p>
          <a:p>
            <a:pPr lvl="1"/>
            <a:r>
              <a:rPr lang="en-US" sz="2000" dirty="0" smtClean="0"/>
              <a:t>Presence of stiff terms limits </a:t>
            </a:r>
            <a:r>
              <a:rPr lang="en-US" sz="2000" dirty="0" err="1" smtClean="0"/>
              <a:t>timestep</a:t>
            </a:r>
            <a:r>
              <a:rPr lang="en-US" sz="2000" dirty="0"/>
              <a:t> </a:t>
            </a:r>
            <a:r>
              <a:rPr lang="en-US" sz="2000" dirty="0" smtClean="0"/>
              <a:t>– fluid-relevant timescale is much larger than reaction timescale</a:t>
            </a:r>
          </a:p>
          <a:p>
            <a:pPr lvl="1"/>
            <a:r>
              <a:rPr lang="en-US" sz="2000" dirty="0" smtClean="0"/>
              <a:t>Going fully explicit -&gt; </a:t>
            </a:r>
            <a:r>
              <a:rPr lang="en-US" sz="2000" b="1" dirty="0" smtClean="0"/>
              <a:t>wasteful work</a:t>
            </a:r>
          </a:p>
          <a:p>
            <a:pPr lvl="1"/>
            <a:r>
              <a:rPr lang="en-US" sz="2000" dirty="0" smtClean="0"/>
              <a:t>Going implicit -&gt; </a:t>
            </a:r>
            <a:r>
              <a:rPr lang="en-US" sz="2000" b="1" dirty="0" smtClean="0"/>
              <a:t>restrictive solve requirements</a:t>
            </a:r>
          </a:p>
          <a:p>
            <a:r>
              <a:rPr lang="en-US" sz="2400" dirty="0" smtClean="0"/>
              <a:t>One common approach: operator splitting</a:t>
            </a:r>
          </a:p>
          <a:p>
            <a:r>
              <a:rPr lang="en-US" sz="2400" dirty="0" smtClean="0"/>
              <a:t>What numerical tools exist that allow us to </a:t>
            </a:r>
            <a:r>
              <a:rPr lang="en-US" sz="2400" b="1" dirty="0" smtClean="0"/>
              <a:t>do better?</a:t>
            </a:r>
          </a:p>
          <a:p>
            <a:pPr lvl="1"/>
            <a:endParaRPr lang="en-US" sz="20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9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IMEX schemes, e.g. additive </a:t>
            </a:r>
            <a:r>
              <a:rPr lang="en-US" sz="2400" dirty="0" err="1" smtClean="0"/>
              <a:t>Runge-Kutta</a:t>
            </a:r>
            <a:r>
              <a:rPr lang="en-US" sz="2400" dirty="0" smtClean="0"/>
              <a:t> schemes of Kennedy and Carpenter</a:t>
            </a:r>
          </a:p>
          <a:p>
            <a:pPr lvl="1"/>
            <a:r>
              <a:rPr lang="en-US" sz="2000" dirty="0" smtClean="0"/>
              <a:t>Designed primarily for convection-diffusion-reaction equations</a:t>
            </a:r>
          </a:p>
          <a:p>
            <a:pPr lvl="1"/>
            <a:r>
              <a:rPr lang="en-US" sz="2000" dirty="0" smtClean="0"/>
              <a:t>Higher order (can be lost when simulating DAEs)</a:t>
            </a:r>
          </a:p>
          <a:p>
            <a:pPr lvl="1"/>
            <a:r>
              <a:rPr lang="en-US" sz="2000" dirty="0" err="1" smtClean="0"/>
              <a:t>Timestepping</a:t>
            </a:r>
            <a:r>
              <a:rPr lang="en-US" sz="2000" dirty="0" smtClean="0"/>
              <a:t> limitations removed, but timescales not easily split</a:t>
            </a:r>
          </a:p>
          <a:p>
            <a:r>
              <a:rPr lang="en-US" sz="2400" dirty="0" smtClean="0"/>
              <a:t>Multi-rate schemes, e.g. multi-rate multistep schemes derived from Gear and Wells</a:t>
            </a:r>
          </a:p>
          <a:p>
            <a:pPr lvl="1"/>
            <a:r>
              <a:rPr lang="en-US" sz="2000" dirty="0" smtClean="0"/>
              <a:t>Splitting of timescales comes from per-component history management on different intervals</a:t>
            </a:r>
          </a:p>
          <a:p>
            <a:pPr lvl="1"/>
            <a:r>
              <a:rPr lang="en-US" sz="2000" dirty="0" smtClean="0"/>
              <a:t>Mixing of implicitly and explicitly advanced components not yet accomplished/unexplored</a:t>
            </a:r>
          </a:p>
          <a:p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8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4E8B-4E38-DE42-A811-FAC08FD5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17" y="220585"/>
            <a:ext cx="8602181" cy="893135"/>
          </a:xfrm>
        </p:spPr>
        <p:txBody>
          <a:bodyPr>
            <a:normAutofit/>
          </a:bodyPr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58" name="Text Box 27">
            <a:extLst>
              <a:ext uri="{FF2B5EF4-FFF2-40B4-BE49-F238E27FC236}">
                <a16:creationId xmlns="" xmlns:a16="http://schemas.microsoft.com/office/drawing/2014/main" id="{0D69748A-7B42-493B-B001-A16AA7D48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074" y="5852293"/>
            <a:ext cx="195643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600" u="none" dirty="0">
                <a:solidFill>
                  <a:schemeClr val="bg1"/>
                </a:solidFill>
                <a:latin typeface="+mj-lt"/>
              </a:rPr>
              <a:t>Ablation test </a:t>
            </a:r>
            <a:r>
              <a:rPr lang="en-US" sz="1600" u="none">
                <a:solidFill>
                  <a:schemeClr val="bg1"/>
                </a:solidFill>
                <a:latin typeface="+mj-lt"/>
              </a:rPr>
              <a:t>(VKI)</a:t>
            </a:r>
            <a:endParaRPr lang="en-US" sz="1600" u="none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="" xmlns:a16="http://schemas.microsoft.com/office/drawing/2014/main" id="{9EFBBFC5-9F91-443F-AD5B-19284ED23BFA}"/>
              </a:ext>
            </a:extLst>
          </p:cNvPr>
          <p:cNvSpPr txBox="1">
            <a:spLocks/>
          </p:cNvSpPr>
          <p:nvPr/>
        </p:nvSpPr>
        <p:spPr>
          <a:xfrm>
            <a:off x="381002" y="1113720"/>
            <a:ext cx="8191500" cy="507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84B26"/>
              </a:buClr>
              <a:buFont typeface="System Font Regular"/>
              <a:buChar char="▸"/>
              <a:defRPr sz="2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Arial" panose="020B0604020202020204" pitchFamily="34" charset="0"/>
              <a:buChar char="•"/>
              <a:defRPr sz="24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84B26"/>
              </a:buClr>
              <a:buFont typeface="System Font Regular"/>
              <a:buChar char="◦"/>
              <a:defRPr sz="20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32C4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Given: an existing framework for multi-rate integration that has been proven effective for fully-explicit time advancement</a:t>
            </a:r>
          </a:p>
          <a:p>
            <a:pPr lvl="1"/>
            <a:r>
              <a:rPr lang="en-US" sz="2000" dirty="0" smtClean="0"/>
              <a:t>Timescale splitting -&gt; apply CFL condition to overset meshes</a:t>
            </a:r>
          </a:p>
          <a:p>
            <a:pPr lvl="1"/>
            <a:r>
              <a:rPr lang="en-US" sz="2000" dirty="0" smtClean="0"/>
              <a:t>Component coupling -&gt; energy-stable penalty-based interpolation</a:t>
            </a:r>
          </a:p>
          <a:p>
            <a:pPr lvl="1"/>
            <a:r>
              <a:rPr lang="en-US" sz="2000" dirty="0" smtClean="0"/>
              <a:t>Implementation: Python packages for code generation of multi-rate integrators as well as a number of other schemes, some of which are </a:t>
            </a:r>
            <a:r>
              <a:rPr lang="en-US" sz="2000" b="1" dirty="0" smtClean="0"/>
              <a:t>implicit</a:t>
            </a:r>
            <a:r>
              <a:rPr lang="en-US" sz="2000" dirty="0" smtClean="0"/>
              <a:t>/incorporate </a:t>
            </a:r>
            <a:r>
              <a:rPr lang="en-US" sz="2000" b="1" dirty="0" smtClean="0"/>
              <a:t>implicit solves</a:t>
            </a:r>
          </a:p>
          <a:p>
            <a:r>
              <a:rPr lang="en-US" sz="2400" dirty="0" smtClean="0"/>
              <a:t>Consider: combining performance improvement capabilities of multi-rate integration with flexibility of treating different right-hand sides implicitly or explicitly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07648-5E8E-4E41-8BB9-E38920FCCC5F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IUC Logo and Seal [University of Illinois at Urbana-Champaign] Free  Company Logo 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4764"/>
            <a:ext cx="1468744" cy="4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38618</TotalTime>
  <Words>2448</Words>
  <Application>Microsoft Macintosh PowerPoint</Application>
  <PresentationFormat>Letter Paper (8.5x11 in)</PresentationFormat>
  <Paragraphs>451</Paragraphs>
  <Slides>52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Calibri</vt:lpstr>
      <vt:lpstr>Calibri Light</vt:lpstr>
      <vt:lpstr>Mangal</vt:lpstr>
      <vt:lpstr>System Font Regular</vt:lpstr>
      <vt:lpstr>Arial</vt:lpstr>
      <vt:lpstr>Office Theme</vt:lpstr>
      <vt:lpstr>Equation</vt:lpstr>
      <vt:lpstr>Time Integration of Reacting Flows and Energy-Stable Hybrid Spatial Discretizations</vt:lpstr>
      <vt:lpstr>Goals for This Presentation</vt:lpstr>
      <vt:lpstr>Goals for This Presentation</vt:lpstr>
      <vt:lpstr>Goals for This Presentation</vt:lpstr>
      <vt:lpstr>Goals for This Presentation</vt:lpstr>
      <vt:lpstr>Time Integration of Reacting Flows</vt:lpstr>
      <vt:lpstr>Motivation and Background</vt:lpstr>
      <vt:lpstr>Motivation and Background</vt:lpstr>
      <vt:lpstr>Motivation and Background</vt:lpstr>
      <vt:lpstr>Motivation and Background</vt:lpstr>
      <vt:lpstr>The Topic/Problem</vt:lpstr>
      <vt:lpstr>Governing Equations</vt:lpstr>
      <vt:lpstr>Governing Equations (2)</vt:lpstr>
      <vt:lpstr>Gap: Thermodynamic Quantities</vt:lpstr>
      <vt:lpstr>Gap: Mass Diffusion</vt:lpstr>
      <vt:lpstr>Gap: Species Production Rates</vt:lpstr>
      <vt:lpstr>Numerics: Multi-Rate Integration</vt:lpstr>
      <vt:lpstr>Numerics: Multi-Rate Integration (2)</vt:lpstr>
      <vt:lpstr>Numerics: Multi-Rate Integration (3)</vt:lpstr>
      <vt:lpstr>Gap: Multi-Rate Example</vt:lpstr>
      <vt:lpstr>Gap: Multi-Rate Example (2)</vt:lpstr>
      <vt:lpstr>Gap: Multi-Rate Example (3)</vt:lpstr>
      <vt:lpstr>Numerics: Multi-Rate Integration (4)</vt:lpstr>
      <vt:lpstr>Numerics: Multi-Rate Chemistry</vt:lpstr>
      <vt:lpstr>Numerics: Multi-Rate Chemistry (2)</vt:lpstr>
      <vt:lpstr>Numerics: Multi-Rate Chemistry (3)</vt:lpstr>
      <vt:lpstr>Numerics: Implicit Chemistry</vt:lpstr>
      <vt:lpstr>Numerics: Implicit Chemistry</vt:lpstr>
      <vt:lpstr>Numerics: Implicit Chemistry (2)</vt:lpstr>
      <vt:lpstr>Numerics: Implicit Chemistry (3)</vt:lpstr>
      <vt:lpstr>Numerics: Implicit Chemistry (4)</vt:lpstr>
      <vt:lpstr>Numerics: Implicit Chemistry (5)</vt:lpstr>
      <vt:lpstr>Gap: PyJac-V2 Verification</vt:lpstr>
      <vt:lpstr>Numerics: Error/Timestep Control</vt:lpstr>
      <vt:lpstr>Numerics: Error/Timestep Control (2)</vt:lpstr>
      <vt:lpstr>Numerics: Error/Timestep Control (3)</vt:lpstr>
      <vt:lpstr>Current Status: Controller</vt:lpstr>
      <vt:lpstr>Current Status: Controller (2)</vt:lpstr>
      <vt:lpstr>Current Status: Controller (3)</vt:lpstr>
      <vt:lpstr>Current Status: Controller (3)</vt:lpstr>
      <vt:lpstr>Demonstrative Test Problem</vt:lpstr>
      <vt:lpstr>Current Status: Test Problem</vt:lpstr>
      <vt:lpstr>Current Status: Synthesis/Verification</vt:lpstr>
      <vt:lpstr>Current Status: Synthesis/Verification</vt:lpstr>
      <vt:lpstr>Current Status: Synthesis/Verification</vt:lpstr>
      <vt:lpstr>Risk Mitigation</vt:lpstr>
      <vt:lpstr>Outlook and Open Questions</vt:lpstr>
      <vt:lpstr>Energy-Stable Hybrid Spatial Discretizations</vt:lpstr>
      <vt:lpstr>References</vt:lpstr>
      <vt:lpstr>BACKUP</vt:lpstr>
      <vt:lpstr>Gap: Attenuation</vt:lpstr>
      <vt:lpstr>Implementation: Code Generation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504</cp:revision>
  <cp:lastPrinted>2020-12-29T18:52:37Z</cp:lastPrinted>
  <dcterms:created xsi:type="dcterms:W3CDTF">2019-09-11T01:44:20Z</dcterms:created>
  <dcterms:modified xsi:type="dcterms:W3CDTF">2021-01-31T16:43:58Z</dcterms:modified>
</cp:coreProperties>
</file>